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9.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_rels/notesSlide14.xml.rels" ContentType="application/vnd.openxmlformats-package.relationships+xml"/>
  <Override PartName="/ppt/notesSlides/_rels/notesSlide2.xml.rels" ContentType="application/vnd.openxmlformats-package.relationships+xml"/>
  <Override PartName="/ppt/notesSlides/_rels/notesSlide15.xml.rels" ContentType="application/vnd.openxmlformats-package.relationships+xml"/>
  <Override PartName="/ppt/notesSlides/_rels/notesSlide3.xml.rels" ContentType="application/vnd.openxmlformats-package.relationships+xml"/>
  <Override PartName="/ppt/notesSlides/_rels/notesSlide6.xml.rels" ContentType="application/vnd.openxmlformats-package.relationships+xml"/>
  <Override PartName="/ppt/notesSlides/_rels/notesSlide13.xml.rels" ContentType="application/vnd.openxmlformats-package.relationships+xml"/>
  <Override PartName="/ppt/notesSlides/_rels/notesSlide9.xml.rels" ContentType="application/vnd.openxmlformats-package.relationships+xml"/>
  <Override PartName="/ppt/notesSlides/_rels/notesSlide12.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theme/theme9.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08.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media/image28.png" ContentType="image/png"/>
  <Override PartName="/ppt/media/image1.jpeg" ContentType="image/jpeg"/>
  <Override PartName="/ppt/media/image25.png" ContentType="image/png"/>
  <Override PartName="/ppt/media/hdphoto1.wdp" ContentType="image/vnd.ms-photo"/>
  <Override PartName="/ppt/media/image2.jpeg" ContentType="image/jpeg"/>
  <Override PartName="/ppt/media/image5.png" ContentType="image/png"/>
  <Override PartName="/ppt/media/image3.jpeg" ContentType="image/jpeg"/>
  <Override PartName="/ppt/media/image21.png" ContentType="image/png"/>
  <Override PartName="/ppt/media/image6.jpeg" ContentType="image/jpeg"/>
  <Override PartName="/ppt/media/image4.png" ContentType="image/png"/>
  <Override PartName="/ppt/media/image26.png" ContentType="image/png"/>
  <Override PartName="/ppt/media/hdphoto2.wdp" ContentType="image/vnd.ms-photo"/>
  <Override PartName="/ppt/media/image7.png" ContentType="image/png"/>
  <Override PartName="/ppt/media/image8.jpeg" ContentType="image/jpeg"/>
  <Override PartName="/ppt/media/image9.jpeg" ContentType="image/jpeg"/>
  <Override PartName="/ppt/media/image29.jpeg" ContentType="image/jpeg"/>
  <Override PartName="/ppt/media/image10.png" ContentType="image/png"/>
  <Override PartName="/ppt/media/image11.png" ContentType="image/png"/>
  <Override PartName="/ppt/media/image12.jpeg" ContentType="image/jpeg"/>
  <Override PartName="/ppt/media/image46.jpeg" ContentType="image/jpeg"/>
  <Override PartName="/ppt/media/image13.png" ContentType="image/png"/>
  <Override PartName="/ppt/media/image14.jpeg" ContentType="image/jpeg"/>
  <Override PartName="/ppt/media/image15.jpeg" ContentType="image/jpeg"/>
  <Override PartName="/ppt/media/image16.jpeg" ContentType="image/jpeg"/>
  <Override PartName="/ppt/media/image17.jpeg" ContentType="image/jpeg"/>
  <Override PartName="/ppt/media/image18.png" ContentType="image/png"/>
  <Override PartName="/ppt/media/image19.png" ContentType="image/png"/>
  <Override PartName="/ppt/media/image40.jpeg" ContentType="image/jpeg"/>
  <Override PartName="/ppt/media/image20.png" ContentType="image/png"/>
  <Override PartName="/ppt/media/image22.png" ContentType="image/png"/>
  <Override PartName="/ppt/media/image47.jpeg" ContentType="image/jpeg"/>
  <Override PartName="/ppt/media/image23.png" ContentType="image/png"/>
  <Override PartName="/ppt/media/image24.png" ContentType="image/png"/>
  <Override PartName="/ppt/media/image27.png" ContentType="image/pn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png" ContentType="image/png"/>
  <Override PartName="/ppt/media/image37.jpeg" ContentType="image/jpeg"/>
  <Override PartName="/ppt/media/image45.png" ContentType="image/png"/>
  <Override PartName="/ppt/media/image38.jpeg" ContentType="image/jpeg"/>
  <Override PartName="/ppt/media/image39.jpeg" ContentType="image/jpeg"/>
  <Override PartName="/ppt/media/image41.jpeg" ContentType="image/jpeg"/>
  <Override PartName="/ppt/media/image42.jpeg" ContentType="image/jpeg"/>
  <Override PartName="/ppt/media/image43.jpeg" ContentType="image/jpeg"/>
  <Override PartName="/ppt/media/image44.jpeg" ContentType="image/jpeg"/>
  <Override PartName="/ppt/media/image48.jpeg" ContentType="image/jpeg"/>
  <Override PartName="/ppt/media/image49.jpeg" ContentType="image/jpeg"/>
  <Override PartName="/ppt/media/image5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Lst>
  <p:sldSz cx="9144000" cy="6858000"/>
  <p:notesSz cx="6797675" cy="9926637"/>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notesMaster" Target="notesMasters/notesMaster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
</Relationships>
</file>

<file path=ppt/notesMasters/_rels/notesMaster1.xml.rels><?xml version="1.0" encoding="UTF-8"?>
<Relationships xmlns="http://schemas.openxmlformats.org/package/2006/relationships"><Relationship Id="rId1" Type="http://schemas.openxmlformats.org/officeDocument/2006/relationships/theme" Target="../theme/theme10.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PlaceHolder 1"/>
          <p:cNvSpPr>
            <a:spLocks noGrp="1"/>
          </p:cNvSpPr>
          <p:nvPr>
            <p:ph type="body"/>
          </p:nvPr>
        </p:nvSpPr>
        <p:spPr>
          <a:xfrm>
            <a:off x="756000" y="5078520"/>
            <a:ext cx="6047640" cy="4811040"/>
          </a:xfrm>
          <a:prstGeom prst="rect">
            <a:avLst/>
          </a:prstGeom>
        </p:spPr>
        <p:txBody>
          <a:bodyPr lIns="0" rIns="0" tIns="0" bIns="0"/>
          <a:p>
            <a:r>
              <a:rPr b="0" lang="it-IT" sz="2000" spc="-1" strike="noStrike">
                <a:latin typeface="Arial"/>
              </a:rPr>
              <a:t>Fai clic per modificare il formato delle note</a:t>
            </a:r>
            <a:endParaRPr b="0" lang="it-IT" sz="2000" spc="-1" strike="noStrike">
              <a:latin typeface="Arial"/>
            </a:endParaRPr>
          </a:p>
        </p:txBody>
      </p:sp>
      <p:sp>
        <p:nvSpPr>
          <p:cNvPr id="387" name="PlaceHolder 2"/>
          <p:cNvSpPr>
            <a:spLocks noGrp="1"/>
          </p:cNvSpPr>
          <p:nvPr>
            <p:ph type="hdr"/>
          </p:nvPr>
        </p:nvSpPr>
        <p:spPr>
          <a:xfrm>
            <a:off x="0" y="0"/>
            <a:ext cx="3280680" cy="534240"/>
          </a:xfrm>
          <a:prstGeom prst="rect">
            <a:avLst/>
          </a:prstGeom>
        </p:spPr>
        <p:txBody>
          <a:bodyPr lIns="0" rIns="0" tIns="0" bIns="0"/>
          <a:p>
            <a:r>
              <a:rPr b="0" lang="it-IT" sz="1400" spc="-1" strike="noStrike">
                <a:latin typeface="Times New Roman"/>
              </a:rPr>
              <a:t>&lt;intestazione&gt;</a:t>
            </a:r>
            <a:endParaRPr b="0" lang="it-IT" sz="1400" spc="-1" strike="noStrike">
              <a:latin typeface="Times New Roman"/>
            </a:endParaRPr>
          </a:p>
        </p:txBody>
      </p:sp>
      <p:sp>
        <p:nvSpPr>
          <p:cNvPr id="388" name="PlaceHolder 3"/>
          <p:cNvSpPr>
            <a:spLocks noGrp="1"/>
          </p:cNvSpPr>
          <p:nvPr>
            <p:ph type="dt"/>
          </p:nvPr>
        </p:nvSpPr>
        <p:spPr>
          <a:xfrm>
            <a:off x="4278960" y="0"/>
            <a:ext cx="3280680" cy="534240"/>
          </a:xfrm>
          <a:prstGeom prst="rect">
            <a:avLst/>
          </a:prstGeom>
        </p:spPr>
        <p:txBody>
          <a:bodyPr lIns="0" rIns="0" tIns="0" bIns="0"/>
          <a:p>
            <a:pPr algn="r"/>
            <a:r>
              <a:rPr b="0" lang="it-IT" sz="1400" spc="-1" strike="noStrike">
                <a:latin typeface="Times New Roman"/>
              </a:rPr>
              <a:t>&lt;data/ora&gt;</a:t>
            </a:r>
            <a:endParaRPr b="0" lang="it-IT" sz="1400" spc="-1" strike="noStrike">
              <a:latin typeface="Times New Roman"/>
            </a:endParaRPr>
          </a:p>
        </p:txBody>
      </p:sp>
      <p:sp>
        <p:nvSpPr>
          <p:cNvPr id="389" name="PlaceHolder 4"/>
          <p:cNvSpPr>
            <a:spLocks noGrp="1"/>
          </p:cNvSpPr>
          <p:nvPr>
            <p:ph type="ftr"/>
          </p:nvPr>
        </p:nvSpPr>
        <p:spPr>
          <a:xfrm>
            <a:off x="0" y="10157400"/>
            <a:ext cx="3280680" cy="534240"/>
          </a:xfrm>
          <a:prstGeom prst="rect">
            <a:avLst/>
          </a:prstGeom>
        </p:spPr>
        <p:txBody>
          <a:bodyPr lIns="0" rIns="0" tIns="0" bIns="0" anchor="b"/>
          <a:p>
            <a:r>
              <a:rPr b="0" lang="it-IT" sz="1400" spc="-1" strike="noStrike">
                <a:latin typeface="Times New Roman"/>
              </a:rPr>
              <a:t>&lt;piè di pagina&gt;</a:t>
            </a:r>
            <a:endParaRPr b="0" lang="it-IT" sz="1400" spc="-1" strike="noStrike">
              <a:latin typeface="Times New Roman"/>
            </a:endParaRPr>
          </a:p>
        </p:txBody>
      </p:sp>
      <p:sp>
        <p:nvSpPr>
          <p:cNvPr id="390" name="PlaceHolder 5"/>
          <p:cNvSpPr>
            <a:spLocks noGrp="1"/>
          </p:cNvSpPr>
          <p:nvPr>
            <p:ph type="sldNum"/>
          </p:nvPr>
        </p:nvSpPr>
        <p:spPr>
          <a:xfrm>
            <a:off x="4278960" y="10157400"/>
            <a:ext cx="3280680" cy="534240"/>
          </a:xfrm>
          <a:prstGeom prst="rect">
            <a:avLst/>
          </a:prstGeom>
        </p:spPr>
        <p:txBody>
          <a:bodyPr lIns="0" rIns="0" tIns="0" bIns="0" anchor="b"/>
          <a:p>
            <a:pPr algn="r"/>
            <a:fld id="{4ECA0A82-7BF8-40C1-9D84-B19BCBA12BA9}" type="slidenum">
              <a:rPr b="0" lang="it-IT" sz="1400" spc="-1" strike="noStrike">
                <a:latin typeface="Times New Roman"/>
              </a:rPr>
              <a:t>&lt;numero&gt;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 name="CustomShape 1"/>
          <p:cNvSpPr/>
          <p:nvPr/>
        </p:nvSpPr>
        <p:spPr>
          <a:xfrm>
            <a:off x="3849840" y="9428040"/>
            <a:ext cx="2942640" cy="493200"/>
          </a:xfrm>
          <a:prstGeom prst="rect">
            <a:avLst/>
          </a:prstGeom>
          <a:noFill/>
          <a:ln w="9360">
            <a:noFill/>
          </a:ln>
        </p:spPr>
        <p:style>
          <a:lnRef idx="0"/>
          <a:fillRef idx="0"/>
          <a:effectRef idx="0"/>
          <a:fontRef idx="minor"/>
        </p:style>
      </p:sp>
      <p:sp>
        <p:nvSpPr>
          <p:cNvPr id="584"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5" name="CustomShape 1"/>
          <p:cNvSpPr/>
          <p:nvPr/>
        </p:nvSpPr>
        <p:spPr>
          <a:xfrm>
            <a:off x="3849840" y="9428040"/>
            <a:ext cx="2942640" cy="493200"/>
          </a:xfrm>
          <a:prstGeom prst="rect">
            <a:avLst/>
          </a:prstGeom>
          <a:noFill/>
          <a:ln w="9360">
            <a:noFill/>
          </a:ln>
        </p:spPr>
        <p:style>
          <a:lnRef idx="0"/>
          <a:fillRef idx="0"/>
          <a:effectRef idx="0"/>
          <a:fontRef idx="minor"/>
        </p:style>
      </p:sp>
      <p:sp>
        <p:nvSpPr>
          <p:cNvPr id="586"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7" name="CustomShape 1"/>
          <p:cNvSpPr/>
          <p:nvPr/>
        </p:nvSpPr>
        <p:spPr>
          <a:xfrm>
            <a:off x="3849840" y="9428040"/>
            <a:ext cx="2942640" cy="493200"/>
          </a:xfrm>
          <a:prstGeom prst="rect">
            <a:avLst/>
          </a:prstGeom>
          <a:noFill/>
          <a:ln w="9360">
            <a:noFill/>
          </a:ln>
        </p:spPr>
        <p:style>
          <a:lnRef idx="0"/>
          <a:fillRef idx="0"/>
          <a:effectRef idx="0"/>
          <a:fontRef idx="minor"/>
        </p:style>
      </p:sp>
      <p:sp>
        <p:nvSpPr>
          <p:cNvPr id="588"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CustomShape 1"/>
          <p:cNvSpPr/>
          <p:nvPr/>
        </p:nvSpPr>
        <p:spPr>
          <a:xfrm>
            <a:off x="3849840" y="9428040"/>
            <a:ext cx="2942640" cy="493200"/>
          </a:xfrm>
          <a:prstGeom prst="rect">
            <a:avLst/>
          </a:prstGeom>
          <a:noFill/>
          <a:ln w="9360">
            <a:noFill/>
          </a:ln>
        </p:spPr>
        <p:style>
          <a:lnRef idx="0"/>
          <a:fillRef idx="0"/>
          <a:effectRef idx="0"/>
          <a:fontRef idx="minor"/>
        </p:style>
      </p:sp>
      <p:sp>
        <p:nvSpPr>
          <p:cNvPr id="590"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1" name="CustomShape 1"/>
          <p:cNvSpPr/>
          <p:nvPr/>
        </p:nvSpPr>
        <p:spPr>
          <a:xfrm>
            <a:off x="3849840" y="9428040"/>
            <a:ext cx="2942640" cy="493200"/>
          </a:xfrm>
          <a:prstGeom prst="rect">
            <a:avLst/>
          </a:prstGeom>
          <a:noFill/>
          <a:ln w="9360">
            <a:noFill/>
          </a:ln>
        </p:spPr>
        <p:style>
          <a:lnRef idx="0"/>
          <a:fillRef idx="0"/>
          <a:effectRef idx="0"/>
          <a:fontRef idx="minor"/>
        </p:style>
      </p:sp>
      <p:sp>
        <p:nvSpPr>
          <p:cNvPr id="592"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CustomShape 1"/>
          <p:cNvSpPr/>
          <p:nvPr/>
        </p:nvSpPr>
        <p:spPr>
          <a:xfrm>
            <a:off x="3849840" y="9428040"/>
            <a:ext cx="2942640" cy="493200"/>
          </a:xfrm>
          <a:prstGeom prst="rect">
            <a:avLst/>
          </a:prstGeom>
          <a:noFill/>
          <a:ln w="9360">
            <a:noFill/>
          </a:ln>
        </p:spPr>
        <p:style>
          <a:lnRef idx="0"/>
          <a:fillRef idx="0"/>
          <a:effectRef idx="0"/>
          <a:fontRef idx="minor"/>
        </p:style>
      </p:sp>
      <p:sp>
        <p:nvSpPr>
          <p:cNvPr id="594"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5" name="CustomShape 1"/>
          <p:cNvSpPr/>
          <p:nvPr/>
        </p:nvSpPr>
        <p:spPr>
          <a:xfrm>
            <a:off x="3849840" y="9428040"/>
            <a:ext cx="2942640" cy="493200"/>
          </a:xfrm>
          <a:prstGeom prst="rect">
            <a:avLst/>
          </a:prstGeom>
          <a:noFill/>
          <a:ln w="9360">
            <a:noFill/>
          </a:ln>
        </p:spPr>
        <p:style>
          <a:lnRef idx="0"/>
          <a:fillRef idx="0"/>
          <a:effectRef idx="0"/>
          <a:fontRef idx="minor"/>
        </p:style>
      </p:sp>
      <p:sp>
        <p:nvSpPr>
          <p:cNvPr id="596"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7" name="CustomShape 1"/>
          <p:cNvSpPr/>
          <p:nvPr/>
        </p:nvSpPr>
        <p:spPr>
          <a:xfrm>
            <a:off x="3849840" y="9428040"/>
            <a:ext cx="2942640" cy="493200"/>
          </a:xfrm>
          <a:prstGeom prst="rect">
            <a:avLst/>
          </a:prstGeom>
          <a:noFill/>
          <a:ln w="9360">
            <a:noFill/>
          </a:ln>
        </p:spPr>
        <p:style>
          <a:lnRef idx="0"/>
          <a:fillRef idx="0"/>
          <a:effectRef idx="0"/>
          <a:fontRef idx="minor"/>
        </p:style>
      </p:sp>
      <p:sp>
        <p:nvSpPr>
          <p:cNvPr id="598"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5" name="CustomShape 1"/>
          <p:cNvSpPr/>
          <p:nvPr/>
        </p:nvSpPr>
        <p:spPr>
          <a:xfrm>
            <a:off x="3849840" y="9428040"/>
            <a:ext cx="2942640" cy="493200"/>
          </a:xfrm>
          <a:prstGeom prst="rect">
            <a:avLst/>
          </a:prstGeom>
          <a:noFill/>
          <a:ln w="9360">
            <a:noFill/>
          </a:ln>
        </p:spPr>
        <p:style>
          <a:lnRef idx="0"/>
          <a:fillRef idx="0"/>
          <a:effectRef idx="0"/>
          <a:fontRef idx="minor"/>
        </p:style>
      </p:sp>
      <p:sp>
        <p:nvSpPr>
          <p:cNvPr id="576"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9" name="CustomShape 1"/>
          <p:cNvSpPr/>
          <p:nvPr/>
        </p:nvSpPr>
        <p:spPr>
          <a:xfrm>
            <a:off x="3849840" y="9428040"/>
            <a:ext cx="2942640" cy="493200"/>
          </a:xfrm>
          <a:prstGeom prst="rect">
            <a:avLst/>
          </a:prstGeom>
          <a:noFill/>
          <a:ln w="9360">
            <a:noFill/>
          </a:ln>
        </p:spPr>
        <p:style>
          <a:lnRef idx="0"/>
          <a:fillRef idx="0"/>
          <a:effectRef idx="0"/>
          <a:fontRef idx="minor"/>
        </p:style>
      </p:sp>
      <p:sp>
        <p:nvSpPr>
          <p:cNvPr id="600"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CustomShape 1"/>
          <p:cNvSpPr/>
          <p:nvPr/>
        </p:nvSpPr>
        <p:spPr>
          <a:xfrm>
            <a:off x="3849840" y="9428040"/>
            <a:ext cx="2942640" cy="493200"/>
          </a:xfrm>
          <a:prstGeom prst="rect">
            <a:avLst/>
          </a:prstGeom>
          <a:noFill/>
          <a:ln w="9360">
            <a:noFill/>
          </a:ln>
        </p:spPr>
        <p:style>
          <a:lnRef idx="0"/>
          <a:fillRef idx="0"/>
          <a:effectRef idx="0"/>
          <a:fontRef idx="minor"/>
        </p:style>
      </p:sp>
      <p:sp>
        <p:nvSpPr>
          <p:cNvPr id="602"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3" name="CustomShape 1"/>
          <p:cNvSpPr/>
          <p:nvPr/>
        </p:nvSpPr>
        <p:spPr>
          <a:xfrm>
            <a:off x="3849840" y="9428040"/>
            <a:ext cx="2942640" cy="493200"/>
          </a:xfrm>
          <a:prstGeom prst="rect">
            <a:avLst/>
          </a:prstGeom>
          <a:noFill/>
          <a:ln w="9360">
            <a:noFill/>
          </a:ln>
        </p:spPr>
        <p:style>
          <a:lnRef idx="0"/>
          <a:fillRef idx="0"/>
          <a:effectRef idx="0"/>
          <a:fontRef idx="minor"/>
        </p:style>
      </p:sp>
      <p:sp>
        <p:nvSpPr>
          <p:cNvPr id="604"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5" name="CustomShape 1"/>
          <p:cNvSpPr/>
          <p:nvPr/>
        </p:nvSpPr>
        <p:spPr>
          <a:xfrm>
            <a:off x="3849840" y="9428040"/>
            <a:ext cx="2942640" cy="493200"/>
          </a:xfrm>
          <a:prstGeom prst="rect">
            <a:avLst/>
          </a:prstGeom>
          <a:noFill/>
          <a:ln w="9360">
            <a:noFill/>
          </a:ln>
        </p:spPr>
        <p:style>
          <a:lnRef idx="0"/>
          <a:fillRef idx="0"/>
          <a:effectRef idx="0"/>
          <a:fontRef idx="minor"/>
        </p:style>
      </p:sp>
      <p:sp>
        <p:nvSpPr>
          <p:cNvPr id="606"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7" name="CustomShape 1"/>
          <p:cNvSpPr/>
          <p:nvPr/>
        </p:nvSpPr>
        <p:spPr>
          <a:xfrm>
            <a:off x="3849840" y="9428040"/>
            <a:ext cx="2942640" cy="493200"/>
          </a:xfrm>
          <a:prstGeom prst="rect">
            <a:avLst/>
          </a:prstGeom>
          <a:noFill/>
          <a:ln w="9360">
            <a:noFill/>
          </a:ln>
        </p:spPr>
        <p:style>
          <a:lnRef idx="0"/>
          <a:fillRef idx="0"/>
          <a:effectRef idx="0"/>
          <a:fontRef idx="minor"/>
        </p:style>
      </p:sp>
      <p:sp>
        <p:nvSpPr>
          <p:cNvPr id="608"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CustomShape 1"/>
          <p:cNvSpPr/>
          <p:nvPr/>
        </p:nvSpPr>
        <p:spPr>
          <a:xfrm>
            <a:off x="3849840" y="9428040"/>
            <a:ext cx="2942640" cy="493200"/>
          </a:xfrm>
          <a:prstGeom prst="rect">
            <a:avLst/>
          </a:prstGeom>
          <a:noFill/>
          <a:ln w="9360">
            <a:noFill/>
          </a:ln>
        </p:spPr>
        <p:style>
          <a:lnRef idx="0"/>
          <a:fillRef idx="0"/>
          <a:effectRef idx="0"/>
          <a:fontRef idx="minor"/>
        </p:style>
      </p:sp>
      <p:sp>
        <p:nvSpPr>
          <p:cNvPr id="610"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1" name="CustomShape 1"/>
          <p:cNvSpPr/>
          <p:nvPr/>
        </p:nvSpPr>
        <p:spPr>
          <a:xfrm>
            <a:off x="3849840" y="9428040"/>
            <a:ext cx="2942640" cy="493200"/>
          </a:xfrm>
          <a:prstGeom prst="rect">
            <a:avLst/>
          </a:prstGeom>
          <a:noFill/>
          <a:ln w="9360">
            <a:noFill/>
          </a:ln>
        </p:spPr>
        <p:style>
          <a:lnRef idx="0"/>
          <a:fillRef idx="0"/>
          <a:effectRef idx="0"/>
          <a:fontRef idx="minor"/>
        </p:style>
      </p:sp>
      <p:sp>
        <p:nvSpPr>
          <p:cNvPr id="612"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3" name="CustomShape 1"/>
          <p:cNvSpPr/>
          <p:nvPr/>
        </p:nvSpPr>
        <p:spPr>
          <a:xfrm>
            <a:off x="3849840" y="9428040"/>
            <a:ext cx="2942640" cy="493200"/>
          </a:xfrm>
          <a:prstGeom prst="rect">
            <a:avLst/>
          </a:prstGeom>
          <a:noFill/>
          <a:ln w="9360">
            <a:noFill/>
          </a:ln>
        </p:spPr>
        <p:style>
          <a:lnRef idx="0"/>
          <a:fillRef idx="0"/>
          <a:effectRef idx="0"/>
          <a:fontRef idx="minor"/>
        </p:style>
      </p:sp>
      <p:sp>
        <p:nvSpPr>
          <p:cNvPr id="614"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5" name="CustomShape 1"/>
          <p:cNvSpPr/>
          <p:nvPr/>
        </p:nvSpPr>
        <p:spPr>
          <a:xfrm>
            <a:off x="3849840" y="9428040"/>
            <a:ext cx="2942640" cy="493200"/>
          </a:xfrm>
          <a:prstGeom prst="rect">
            <a:avLst/>
          </a:prstGeom>
          <a:noFill/>
          <a:ln w="9360">
            <a:noFill/>
          </a:ln>
        </p:spPr>
        <p:style>
          <a:lnRef idx="0"/>
          <a:fillRef idx="0"/>
          <a:effectRef idx="0"/>
          <a:fontRef idx="minor"/>
        </p:style>
      </p:sp>
      <p:sp>
        <p:nvSpPr>
          <p:cNvPr id="616"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7" name="CustomShape 1"/>
          <p:cNvSpPr/>
          <p:nvPr/>
        </p:nvSpPr>
        <p:spPr>
          <a:xfrm>
            <a:off x="3849840" y="9428040"/>
            <a:ext cx="2942640" cy="493200"/>
          </a:xfrm>
          <a:prstGeom prst="rect">
            <a:avLst/>
          </a:prstGeom>
          <a:noFill/>
          <a:ln w="9360">
            <a:noFill/>
          </a:ln>
        </p:spPr>
        <p:style>
          <a:lnRef idx="0"/>
          <a:fillRef idx="0"/>
          <a:effectRef idx="0"/>
          <a:fontRef idx="minor"/>
        </p:style>
      </p:sp>
      <p:sp>
        <p:nvSpPr>
          <p:cNvPr id="578"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7" name="CustomShape 1"/>
          <p:cNvSpPr/>
          <p:nvPr/>
        </p:nvSpPr>
        <p:spPr>
          <a:xfrm>
            <a:off x="3849840" y="9428040"/>
            <a:ext cx="2942640" cy="493200"/>
          </a:xfrm>
          <a:prstGeom prst="rect">
            <a:avLst/>
          </a:prstGeom>
          <a:noFill/>
          <a:ln w="9360">
            <a:noFill/>
          </a:ln>
        </p:spPr>
        <p:style>
          <a:lnRef idx="0"/>
          <a:fillRef idx="0"/>
          <a:effectRef idx="0"/>
          <a:fontRef idx="minor"/>
        </p:style>
      </p:sp>
      <p:sp>
        <p:nvSpPr>
          <p:cNvPr id="618"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CustomShape 1"/>
          <p:cNvSpPr/>
          <p:nvPr/>
        </p:nvSpPr>
        <p:spPr>
          <a:xfrm>
            <a:off x="3849840" y="9428040"/>
            <a:ext cx="2942640" cy="493200"/>
          </a:xfrm>
          <a:prstGeom prst="rect">
            <a:avLst/>
          </a:prstGeom>
          <a:noFill/>
          <a:ln w="9360">
            <a:noFill/>
          </a:ln>
        </p:spPr>
        <p:style>
          <a:lnRef idx="0"/>
          <a:fillRef idx="0"/>
          <a:effectRef idx="0"/>
          <a:fontRef idx="minor"/>
        </p:style>
      </p:sp>
      <p:sp>
        <p:nvSpPr>
          <p:cNvPr id="620"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1" name="CustomShape 1"/>
          <p:cNvSpPr/>
          <p:nvPr/>
        </p:nvSpPr>
        <p:spPr>
          <a:xfrm>
            <a:off x="3849840" y="9428040"/>
            <a:ext cx="2942640" cy="493200"/>
          </a:xfrm>
          <a:prstGeom prst="rect">
            <a:avLst/>
          </a:prstGeom>
          <a:noFill/>
          <a:ln w="9360">
            <a:noFill/>
          </a:ln>
        </p:spPr>
        <p:style>
          <a:lnRef idx="0"/>
          <a:fillRef idx="0"/>
          <a:effectRef idx="0"/>
          <a:fontRef idx="minor"/>
        </p:style>
      </p:sp>
      <p:sp>
        <p:nvSpPr>
          <p:cNvPr id="622"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 name="CustomShape 1"/>
          <p:cNvSpPr/>
          <p:nvPr/>
        </p:nvSpPr>
        <p:spPr>
          <a:xfrm>
            <a:off x="3849840" y="9428040"/>
            <a:ext cx="2942640" cy="493200"/>
          </a:xfrm>
          <a:prstGeom prst="rect">
            <a:avLst/>
          </a:prstGeom>
          <a:noFill/>
          <a:ln w="9360">
            <a:noFill/>
          </a:ln>
        </p:spPr>
        <p:style>
          <a:lnRef idx="0"/>
          <a:fillRef idx="0"/>
          <a:effectRef idx="0"/>
          <a:fontRef idx="minor"/>
        </p:style>
      </p:sp>
      <p:sp>
        <p:nvSpPr>
          <p:cNvPr id="580"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1" name="CustomShape 1"/>
          <p:cNvSpPr/>
          <p:nvPr/>
        </p:nvSpPr>
        <p:spPr>
          <a:xfrm>
            <a:off x="3849840" y="9428040"/>
            <a:ext cx="2942640" cy="493200"/>
          </a:xfrm>
          <a:prstGeom prst="rect">
            <a:avLst/>
          </a:prstGeom>
          <a:noFill/>
          <a:ln w="9360">
            <a:noFill/>
          </a:ln>
        </p:spPr>
        <p:style>
          <a:lnRef idx="0"/>
          <a:fillRef idx="0"/>
          <a:effectRef idx="0"/>
          <a:fontRef idx="minor"/>
        </p:style>
      </p:sp>
      <p:sp>
        <p:nvSpPr>
          <p:cNvPr id="582" name="PlaceHolder 2"/>
          <p:cNvSpPr>
            <a:spLocks noGrp="1"/>
          </p:cNvSpPr>
          <p:nvPr>
            <p:ph type="body"/>
          </p:nvPr>
        </p:nvSpPr>
        <p:spPr>
          <a:xfrm>
            <a:off x="679320" y="4714920"/>
            <a:ext cx="5435280" cy="4463640"/>
          </a:xfrm>
          <a:prstGeom prst="rect">
            <a:avLst/>
          </a:prstGeom>
        </p:spPr>
        <p:txBody>
          <a:bodyPr lIns="0" rIns="0" tIns="0" bIns="0"/>
          <a:p>
            <a:endParaRPr b="0" lang="it-IT"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2"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33"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54"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55"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356"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5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58"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5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60"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361" name="PlaceHolder 3"/>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362" name="PlaceHolder 4"/>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6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64"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365"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366"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68"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369"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370"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72"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373"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4"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75"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376"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377"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
        <p:nvSpPr>
          <p:cNvPr id="378" name="PlaceHolder 5"/>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80"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381"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382"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383" name="PlaceHolder 5"/>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
        <p:nvSpPr>
          <p:cNvPr id="384"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385" name="PlaceHolder 7"/>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5"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36"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37"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
        <p:nvSpPr>
          <p:cNvPr id="38" name="PlaceHolder 5"/>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40"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41"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42"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43" name="PlaceHolder 5"/>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
        <p:nvSpPr>
          <p:cNvPr id="44"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45" name="PlaceHolder 7"/>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5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55"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57"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58"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62"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63" name="PlaceHolder 3"/>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64" name="PlaceHolder 4"/>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1"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66"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68"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70"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71"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72"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74"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75"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77"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78"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79"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
        <p:nvSpPr>
          <p:cNvPr id="80" name="PlaceHolder 5"/>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82"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83"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84"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85" name="PlaceHolder 5"/>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
        <p:nvSpPr>
          <p:cNvPr id="86"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87" name="PlaceHolder 7"/>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95"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97"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99"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100"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3"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2"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04"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05" name="PlaceHolder 3"/>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106" name="PlaceHolder 4"/>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08"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109"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10"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12"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13"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14"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16"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117"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19"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20"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21"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
        <p:nvSpPr>
          <p:cNvPr id="122" name="PlaceHolder 5"/>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24"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125"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126"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127" name="PlaceHolder 5"/>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
        <p:nvSpPr>
          <p:cNvPr id="128"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129" name="PlaceHolder 7"/>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3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39"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5"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16"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41"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142"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4"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46"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47" name="PlaceHolder 3"/>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148" name="PlaceHolder 4"/>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50"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151"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52"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54"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55"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56"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58"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159"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61"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62"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63"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
        <p:nvSpPr>
          <p:cNvPr id="164" name="PlaceHolder 5"/>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66"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167"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168"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169" name="PlaceHolder 5"/>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
        <p:nvSpPr>
          <p:cNvPr id="170"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171" name="PlaceHolder 7"/>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7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81"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83"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184"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88"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89" name="PlaceHolder 3"/>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190" name="PlaceHolder 4"/>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92"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193"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94"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96"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97"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98"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00"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201"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03"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04"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05"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
        <p:nvSpPr>
          <p:cNvPr id="206" name="PlaceHolder 5"/>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08"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209"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210"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211" name="PlaceHolder 5"/>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
        <p:nvSpPr>
          <p:cNvPr id="212"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213" name="PlaceHolder 7"/>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22"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24"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26"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227"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9"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31"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32" name="PlaceHolder 3"/>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233" name="PlaceHolder 4"/>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35"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236"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37"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39"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40"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41"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1" name="PlaceHolder 3"/>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22" name="PlaceHolder 4"/>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43"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244"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46"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47"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48"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
        <p:nvSpPr>
          <p:cNvPr id="249" name="PlaceHolder 5"/>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51"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252"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253"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254" name="PlaceHolder 5"/>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
        <p:nvSpPr>
          <p:cNvPr id="255"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256" name="PlaceHolder 7"/>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65"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67"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69"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270"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2"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74"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75" name="PlaceHolder 3"/>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276" name="PlaceHolder 4"/>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4"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6"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78"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279"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80"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82"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83"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84"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86"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287"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89"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90"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91"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
        <p:nvSpPr>
          <p:cNvPr id="292" name="PlaceHolder 5"/>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94"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295"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296"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297" name="PlaceHolder 5"/>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
        <p:nvSpPr>
          <p:cNvPr id="298"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299" name="PlaceHolder 7"/>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0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0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11"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13"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314"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30"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16"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18"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319" name="PlaceHolder 3"/>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320" name="PlaceHolder 4"/>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22"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323"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324"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26"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327"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328"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30"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331"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33"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334"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335"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
        <p:nvSpPr>
          <p:cNvPr id="336" name="PlaceHolder 5"/>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38"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339"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340"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341" name="PlaceHolder 5"/>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
        <p:nvSpPr>
          <p:cNvPr id="342"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343" name="PlaceHolder 7"/>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0"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51"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53"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0"/>
            <a:ext cx="758520" cy="6854400"/>
          </a:xfrm>
          <a:prstGeom prst="rect">
            <a:avLst/>
          </a:prstGeom>
          <a:solidFill>
            <a:schemeClr val="accent2"/>
          </a:solidFill>
          <a:ln w="9360">
            <a:noFill/>
          </a:ln>
        </p:spPr>
        <p:style>
          <a:lnRef idx="0"/>
          <a:fillRef idx="0"/>
          <a:effectRef idx="0"/>
          <a:fontRef idx="minor"/>
        </p:style>
      </p:sp>
      <p:sp>
        <p:nvSpPr>
          <p:cNvPr id="1" name="CustomShape 2"/>
          <p:cNvSpPr/>
          <p:nvPr/>
        </p:nvSpPr>
        <p:spPr>
          <a:xfrm>
            <a:off x="457200" y="0"/>
            <a:ext cx="2739600" cy="1163160"/>
          </a:xfrm>
          <a:custGeom>
            <a:avLst/>
            <a:gdLst/>
            <a:ahLst/>
            <a:rect l="l" t="t"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360">
            <a:noFill/>
          </a:ln>
        </p:spPr>
        <p:style>
          <a:lnRef idx="0"/>
          <a:fillRef idx="0"/>
          <a:effectRef idx="0"/>
          <a:fontRef idx="minor"/>
        </p:style>
      </p:sp>
      <p:sp>
        <p:nvSpPr>
          <p:cNvPr id="2" name="CustomShape 3"/>
          <p:cNvSpPr/>
          <p:nvPr/>
        </p:nvSpPr>
        <p:spPr>
          <a:xfrm>
            <a:off x="609480" y="1981080"/>
            <a:ext cx="7006680" cy="313920"/>
          </a:xfrm>
          <a:prstGeom prst="roundRect">
            <a:avLst>
              <a:gd name="adj" fmla="val 0"/>
            </a:avLst>
          </a:prstGeom>
          <a:solidFill>
            <a:schemeClr val="hlink"/>
          </a:solidFill>
          <a:ln w="9360">
            <a:noFill/>
          </a:ln>
        </p:spPr>
        <p:style>
          <a:lnRef idx="0"/>
          <a:fillRef idx="0"/>
          <a:effectRef idx="0"/>
          <a:fontRef idx="minor"/>
        </p:style>
      </p:sp>
      <p:sp>
        <p:nvSpPr>
          <p:cNvPr id="3" name="CustomShape 4"/>
          <p:cNvSpPr/>
          <p:nvPr/>
        </p:nvSpPr>
        <p:spPr>
          <a:xfrm flipH="1">
            <a:off x="225000" y="1981080"/>
            <a:ext cx="388440" cy="315360"/>
          </a:xfrm>
          <a:prstGeom prst="flowChartDelay">
            <a:avLst/>
          </a:prstGeom>
          <a:solidFill>
            <a:schemeClr val="hlink"/>
          </a:solidFill>
          <a:ln w="9360">
            <a:noFill/>
          </a:ln>
        </p:spPr>
        <p:style>
          <a:lnRef idx="0"/>
          <a:fillRef idx="0"/>
          <a:effectRef idx="0"/>
          <a:fontRef idx="minor"/>
        </p:style>
      </p:sp>
      <p:sp>
        <p:nvSpPr>
          <p:cNvPr id="4" name="CustomShape 5"/>
          <p:cNvSpPr/>
          <p:nvPr/>
        </p:nvSpPr>
        <p:spPr>
          <a:xfrm>
            <a:off x="0" y="0"/>
            <a:ext cx="4568400" cy="6854400"/>
          </a:xfrm>
          <a:prstGeom prst="rect">
            <a:avLst/>
          </a:prstGeom>
          <a:solidFill>
            <a:schemeClr val="accent2"/>
          </a:solidFill>
          <a:ln w="9360">
            <a:noFill/>
          </a:ln>
        </p:spPr>
        <p:style>
          <a:lnRef idx="0"/>
          <a:fillRef idx="0"/>
          <a:effectRef idx="0"/>
          <a:fontRef idx="minor"/>
        </p:style>
      </p:sp>
      <p:sp>
        <p:nvSpPr>
          <p:cNvPr id="5" name="CustomShape 6"/>
          <p:cNvSpPr/>
          <p:nvPr/>
        </p:nvSpPr>
        <p:spPr>
          <a:xfrm>
            <a:off x="685800" y="990720"/>
            <a:ext cx="5177880" cy="1901520"/>
          </a:xfrm>
          <a:prstGeom prst="roundRect">
            <a:avLst>
              <a:gd name="adj" fmla="val 50000"/>
            </a:avLst>
          </a:prstGeom>
          <a:solidFill>
            <a:schemeClr val="bg1"/>
          </a:solidFill>
          <a:ln w="9360">
            <a:noFill/>
          </a:ln>
        </p:spPr>
        <p:style>
          <a:lnRef idx="0"/>
          <a:fillRef idx="0"/>
          <a:effectRef idx="0"/>
          <a:fontRef idx="minor"/>
        </p:style>
      </p:sp>
      <p:sp>
        <p:nvSpPr>
          <p:cNvPr id="6" name="CustomShape 7"/>
          <p:cNvSpPr/>
          <p:nvPr/>
        </p:nvSpPr>
        <p:spPr>
          <a:xfrm flipH="1">
            <a:off x="3627000" y="4889520"/>
            <a:ext cx="4622400" cy="313920"/>
          </a:xfrm>
          <a:prstGeom prst="roundRect">
            <a:avLst>
              <a:gd name="adj" fmla="val 0"/>
            </a:avLst>
          </a:prstGeom>
          <a:solidFill>
            <a:schemeClr val="hlink"/>
          </a:solidFill>
          <a:ln w="9360">
            <a:noFill/>
          </a:ln>
        </p:spPr>
        <p:style>
          <a:lnRef idx="0"/>
          <a:fillRef idx="0"/>
          <a:effectRef idx="0"/>
          <a:fontRef idx="minor"/>
        </p:style>
      </p:sp>
      <p:sp>
        <p:nvSpPr>
          <p:cNvPr id="7" name="CustomShape 8"/>
          <p:cNvSpPr/>
          <p:nvPr/>
        </p:nvSpPr>
        <p:spPr>
          <a:xfrm>
            <a:off x="8248680" y="4889520"/>
            <a:ext cx="256680" cy="315360"/>
          </a:xfrm>
          <a:prstGeom prst="flowChartDelay">
            <a:avLst/>
          </a:prstGeom>
          <a:solidFill>
            <a:schemeClr val="hlink"/>
          </a:solidFill>
          <a:ln w="9360">
            <a:noFill/>
          </a:ln>
        </p:spPr>
        <p:style>
          <a:lnRef idx="0"/>
          <a:fillRef idx="0"/>
          <a:effectRef idx="0"/>
          <a:fontRef idx="minor"/>
        </p:style>
      </p:sp>
      <p:sp>
        <p:nvSpPr>
          <p:cNvPr id="8" name="PlaceHolder 9"/>
          <p:cNvSpPr>
            <a:spLocks noGrp="1"/>
          </p:cNvSpPr>
          <p:nvPr>
            <p:ph type="title"/>
          </p:nvPr>
        </p:nvSpPr>
        <p:spPr>
          <a:xfrm>
            <a:off x="457200" y="273600"/>
            <a:ext cx="8229240" cy="1144800"/>
          </a:xfrm>
          <a:prstGeom prst="rect">
            <a:avLst/>
          </a:prstGeom>
        </p:spPr>
        <p:txBody>
          <a:bodyPr lIns="0" rIns="0" tIns="0" bIns="0" anchor="ctr"/>
          <a:p>
            <a:pPr algn="ctr"/>
            <a:r>
              <a:rPr b="0" lang="it-IT" sz="4400" spc="-1" strike="noStrike">
                <a:latin typeface="Arial"/>
              </a:rPr>
              <a:t>Fai clic per modificare il formato del testo del titolo</a:t>
            </a:r>
            <a:endParaRPr b="0" lang="it-IT" sz="4400" spc="-1" strike="noStrike">
              <a:latin typeface="Arial"/>
            </a:endParaRPr>
          </a:p>
        </p:txBody>
      </p:sp>
      <p:sp>
        <p:nvSpPr>
          <p:cNvPr id="9" name="PlaceHolder 10"/>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CustomShape 1"/>
          <p:cNvSpPr/>
          <p:nvPr/>
        </p:nvSpPr>
        <p:spPr>
          <a:xfrm>
            <a:off x="0" y="0"/>
            <a:ext cx="758520" cy="6854400"/>
          </a:xfrm>
          <a:prstGeom prst="rect">
            <a:avLst/>
          </a:prstGeom>
          <a:solidFill>
            <a:schemeClr val="accent2"/>
          </a:solidFill>
          <a:ln w="9360">
            <a:noFill/>
          </a:ln>
        </p:spPr>
        <p:style>
          <a:lnRef idx="0"/>
          <a:fillRef idx="0"/>
          <a:effectRef idx="0"/>
          <a:fontRef idx="minor"/>
        </p:style>
      </p:sp>
      <p:sp>
        <p:nvSpPr>
          <p:cNvPr id="47" name="CustomShape 2"/>
          <p:cNvSpPr/>
          <p:nvPr/>
        </p:nvSpPr>
        <p:spPr>
          <a:xfrm>
            <a:off x="457200" y="0"/>
            <a:ext cx="2739600" cy="1163160"/>
          </a:xfrm>
          <a:custGeom>
            <a:avLst/>
            <a:gdLst/>
            <a:ahLst/>
            <a:rect l="l" t="t"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360">
            <a:noFill/>
          </a:ln>
        </p:spPr>
        <p:style>
          <a:lnRef idx="0"/>
          <a:fillRef idx="0"/>
          <a:effectRef idx="0"/>
          <a:fontRef idx="minor"/>
        </p:style>
      </p:sp>
      <p:sp>
        <p:nvSpPr>
          <p:cNvPr id="48" name="CustomShape 3"/>
          <p:cNvSpPr/>
          <p:nvPr/>
        </p:nvSpPr>
        <p:spPr>
          <a:xfrm>
            <a:off x="609480" y="1981080"/>
            <a:ext cx="7006680" cy="313920"/>
          </a:xfrm>
          <a:prstGeom prst="roundRect">
            <a:avLst>
              <a:gd name="adj" fmla="val 0"/>
            </a:avLst>
          </a:prstGeom>
          <a:solidFill>
            <a:schemeClr val="hlink"/>
          </a:solidFill>
          <a:ln w="9360">
            <a:noFill/>
          </a:ln>
        </p:spPr>
        <p:style>
          <a:lnRef idx="0"/>
          <a:fillRef idx="0"/>
          <a:effectRef idx="0"/>
          <a:fontRef idx="minor"/>
        </p:style>
      </p:sp>
      <p:sp>
        <p:nvSpPr>
          <p:cNvPr id="49" name="CustomShape 4"/>
          <p:cNvSpPr/>
          <p:nvPr/>
        </p:nvSpPr>
        <p:spPr>
          <a:xfrm flipH="1">
            <a:off x="225000" y="1981080"/>
            <a:ext cx="388440" cy="315360"/>
          </a:xfrm>
          <a:prstGeom prst="flowChartDelay">
            <a:avLst/>
          </a:prstGeom>
          <a:solidFill>
            <a:schemeClr val="hlink"/>
          </a:solidFill>
          <a:ln w="9360">
            <a:noFill/>
          </a:ln>
        </p:spPr>
        <p:style>
          <a:lnRef idx="0"/>
          <a:fillRef idx="0"/>
          <a:effectRef idx="0"/>
          <a:fontRef idx="minor"/>
        </p:style>
      </p:sp>
      <p:sp>
        <p:nvSpPr>
          <p:cNvPr id="50" name="PlaceHolder 5"/>
          <p:cNvSpPr>
            <a:spLocks noGrp="1"/>
          </p:cNvSpPr>
          <p:nvPr>
            <p:ph type="title"/>
          </p:nvPr>
        </p:nvSpPr>
        <p:spPr>
          <a:xfrm>
            <a:off x="457200" y="273600"/>
            <a:ext cx="8229240" cy="1144800"/>
          </a:xfrm>
          <a:prstGeom prst="rect">
            <a:avLst/>
          </a:prstGeom>
        </p:spPr>
        <p:txBody>
          <a:bodyPr lIns="0" rIns="0" tIns="0" bIns="0" anchor="ctr"/>
          <a:p>
            <a:pPr algn="ctr"/>
            <a:r>
              <a:rPr b="0" lang="it-IT" sz="4400" spc="-1" strike="noStrike">
                <a:latin typeface="Arial"/>
              </a:rPr>
              <a:t>Fai clic per modificare il formato del testo del titolo</a:t>
            </a:r>
            <a:endParaRPr b="0" lang="it-IT" sz="4400" spc="-1" strike="noStrike">
              <a:latin typeface="Arial"/>
            </a:endParaRPr>
          </a:p>
        </p:txBody>
      </p:sp>
      <p:sp>
        <p:nvSpPr>
          <p:cNvPr id="51"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 name="CustomShape 1"/>
          <p:cNvSpPr/>
          <p:nvPr/>
        </p:nvSpPr>
        <p:spPr>
          <a:xfrm>
            <a:off x="0" y="0"/>
            <a:ext cx="758520" cy="6854400"/>
          </a:xfrm>
          <a:prstGeom prst="rect">
            <a:avLst/>
          </a:prstGeom>
          <a:solidFill>
            <a:schemeClr val="accent2"/>
          </a:solidFill>
          <a:ln w="9360">
            <a:noFill/>
          </a:ln>
        </p:spPr>
        <p:style>
          <a:lnRef idx="0"/>
          <a:fillRef idx="0"/>
          <a:effectRef idx="0"/>
          <a:fontRef idx="minor"/>
        </p:style>
      </p:sp>
      <p:sp>
        <p:nvSpPr>
          <p:cNvPr id="89" name="CustomShape 2"/>
          <p:cNvSpPr/>
          <p:nvPr/>
        </p:nvSpPr>
        <p:spPr>
          <a:xfrm>
            <a:off x="457200" y="0"/>
            <a:ext cx="2739600" cy="1163160"/>
          </a:xfrm>
          <a:custGeom>
            <a:avLst/>
            <a:gdLst/>
            <a:ahLst/>
            <a:rect l="l" t="t"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360">
            <a:noFill/>
          </a:ln>
        </p:spPr>
        <p:style>
          <a:lnRef idx="0"/>
          <a:fillRef idx="0"/>
          <a:effectRef idx="0"/>
          <a:fontRef idx="minor"/>
        </p:style>
      </p:sp>
      <p:sp>
        <p:nvSpPr>
          <p:cNvPr id="90" name="CustomShape 3"/>
          <p:cNvSpPr/>
          <p:nvPr/>
        </p:nvSpPr>
        <p:spPr>
          <a:xfrm>
            <a:off x="609480" y="1981080"/>
            <a:ext cx="7006680" cy="313920"/>
          </a:xfrm>
          <a:prstGeom prst="roundRect">
            <a:avLst>
              <a:gd name="adj" fmla="val 0"/>
            </a:avLst>
          </a:prstGeom>
          <a:solidFill>
            <a:schemeClr val="hlink"/>
          </a:solidFill>
          <a:ln w="9360">
            <a:noFill/>
          </a:ln>
        </p:spPr>
        <p:style>
          <a:lnRef idx="0"/>
          <a:fillRef idx="0"/>
          <a:effectRef idx="0"/>
          <a:fontRef idx="minor"/>
        </p:style>
      </p:sp>
      <p:sp>
        <p:nvSpPr>
          <p:cNvPr id="91" name="CustomShape 4"/>
          <p:cNvSpPr/>
          <p:nvPr/>
        </p:nvSpPr>
        <p:spPr>
          <a:xfrm flipH="1">
            <a:off x="225000" y="1981080"/>
            <a:ext cx="388440" cy="315360"/>
          </a:xfrm>
          <a:prstGeom prst="flowChartDelay">
            <a:avLst/>
          </a:prstGeom>
          <a:solidFill>
            <a:schemeClr val="hlink"/>
          </a:solidFill>
          <a:ln w="9360">
            <a:noFill/>
          </a:ln>
        </p:spPr>
        <p:style>
          <a:lnRef idx="0"/>
          <a:fillRef idx="0"/>
          <a:effectRef idx="0"/>
          <a:fontRef idx="minor"/>
        </p:style>
      </p:sp>
      <p:sp>
        <p:nvSpPr>
          <p:cNvPr id="92" name="PlaceHolder 5"/>
          <p:cNvSpPr>
            <a:spLocks noGrp="1"/>
          </p:cNvSpPr>
          <p:nvPr>
            <p:ph type="title"/>
          </p:nvPr>
        </p:nvSpPr>
        <p:spPr>
          <a:xfrm>
            <a:off x="457200" y="273600"/>
            <a:ext cx="8229240" cy="1144800"/>
          </a:xfrm>
          <a:prstGeom prst="rect">
            <a:avLst/>
          </a:prstGeom>
        </p:spPr>
        <p:txBody>
          <a:bodyPr lIns="0" rIns="0" tIns="0" bIns="0" anchor="ctr"/>
          <a:p>
            <a:pPr algn="ctr"/>
            <a:r>
              <a:rPr b="0" lang="it-IT" sz="4400" spc="-1" strike="noStrike">
                <a:latin typeface="Arial"/>
              </a:rPr>
              <a:t>Fai clic per modificare il formato del testo del titolo</a:t>
            </a:r>
            <a:endParaRPr b="0" lang="it-IT" sz="4400" spc="-1" strike="noStrike">
              <a:latin typeface="Arial"/>
            </a:endParaRPr>
          </a:p>
        </p:txBody>
      </p:sp>
      <p:sp>
        <p:nvSpPr>
          <p:cNvPr id="93"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CustomShape 1"/>
          <p:cNvSpPr/>
          <p:nvPr/>
        </p:nvSpPr>
        <p:spPr>
          <a:xfrm>
            <a:off x="0" y="0"/>
            <a:ext cx="758520" cy="6854400"/>
          </a:xfrm>
          <a:prstGeom prst="rect">
            <a:avLst/>
          </a:prstGeom>
          <a:solidFill>
            <a:schemeClr val="accent2"/>
          </a:solidFill>
          <a:ln w="9360">
            <a:noFill/>
          </a:ln>
        </p:spPr>
        <p:style>
          <a:lnRef idx="0"/>
          <a:fillRef idx="0"/>
          <a:effectRef idx="0"/>
          <a:fontRef idx="minor"/>
        </p:style>
      </p:sp>
      <p:sp>
        <p:nvSpPr>
          <p:cNvPr id="131" name="CustomShape 2"/>
          <p:cNvSpPr/>
          <p:nvPr/>
        </p:nvSpPr>
        <p:spPr>
          <a:xfrm>
            <a:off x="457200" y="0"/>
            <a:ext cx="2739600" cy="1163160"/>
          </a:xfrm>
          <a:custGeom>
            <a:avLst/>
            <a:gdLst/>
            <a:ahLst/>
            <a:rect l="l" t="t"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360">
            <a:noFill/>
          </a:ln>
        </p:spPr>
        <p:style>
          <a:lnRef idx="0"/>
          <a:fillRef idx="0"/>
          <a:effectRef idx="0"/>
          <a:fontRef idx="minor"/>
        </p:style>
      </p:sp>
      <p:sp>
        <p:nvSpPr>
          <p:cNvPr id="132" name="CustomShape 3"/>
          <p:cNvSpPr/>
          <p:nvPr/>
        </p:nvSpPr>
        <p:spPr>
          <a:xfrm>
            <a:off x="609480" y="1981080"/>
            <a:ext cx="7006680" cy="313920"/>
          </a:xfrm>
          <a:prstGeom prst="roundRect">
            <a:avLst>
              <a:gd name="adj" fmla="val 0"/>
            </a:avLst>
          </a:prstGeom>
          <a:solidFill>
            <a:schemeClr val="hlink"/>
          </a:solidFill>
          <a:ln w="9360">
            <a:noFill/>
          </a:ln>
        </p:spPr>
        <p:style>
          <a:lnRef idx="0"/>
          <a:fillRef idx="0"/>
          <a:effectRef idx="0"/>
          <a:fontRef idx="minor"/>
        </p:style>
      </p:sp>
      <p:sp>
        <p:nvSpPr>
          <p:cNvPr id="133" name="CustomShape 4"/>
          <p:cNvSpPr/>
          <p:nvPr/>
        </p:nvSpPr>
        <p:spPr>
          <a:xfrm flipH="1">
            <a:off x="225000" y="1981080"/>
            <a:ext cx="388440" cy="315360"/>
          </a:xfrm>
          <a:prstGeom prst="flowChartDelay">
            <a:avLst/>
          </a:prstGeom>
          <a:solidFill>
            <a:schemeClr val="hlink"/>
          </a:solidFill>
          <a:ln w="9360">
            <a:noFill/>
          </a:ln>
        </p:spPr>
        <p:style>
          <a:lnRef idx="0"/>
          <a:fillRef idx="0"/>
          <a:effectRef idx="0"/>
          <a:fontRef idx="minor"/>
        </p:style>
      </p:sp>
      <p:sp>
        <p:nvSpPr>
          <p:cNvPr id="134" name="PlaceHolder 5"/>
          <p:cNvSpPr>
            <a:spLocks noGrp="1"/>
          </p:cNvSpPr>
          <p:nvPr>
            <p:ph type="title"/>
          </p:nvPr>
        </p:nvSpPr>
        <p:spPr>
          <a:xfrm>
            <a:off x="457200" y="273600"/>
            <a:ext cx="8229240" cy="1144800"/>
          </a:xfrm>
          <a:prstGeom prst="rect">
            <a:avLst/>
          </a:prstGeom>
        </p:spPr>
        <p:txBody>
          <a:bodyPr lIns="0" rIns="0" tIns="0" bIns="0" anchor="ctr"/>
          <a:p>
            <a:pPr algn="ctr"/>
            <a:r>
              <a:rPr b="0" lang="it-IT" sz="4400" spc="-1" strike="noStrike">
                <a:latin typeface="Arial"/>
              </a:rPr>
              <a:t>Fai clic per modificare il formato del testo del titolo</a:t>
            </a:r>
            <a:endParaRPr b="0" lang="it-IT" sz="4400" spc="-1" strike="noStrike">
              <a:latin typeface="Arial"/>
            </a:endParaRPr>
          </a:p>
        </p:txBody>
      </p:sp>
      <p:sp>
        <p:nvSpPr>
          <p:cNvPr id="135"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2" name="CustomShape 1"/>
          <p:cNvSpPr/>
          <p:nvPr/>
        </p:nvSpPr>
        <p:spPr>
          <a:xfrm>
            <a:off x="0" y="0"/>
            <a:ext cx="758520" cy="6854400"/>
          </a:xfrm>
          <a:prstGeom prst="rect">
            <a:avLst/>
          </a:prstGeom>
          <a:solidFill>
            <a:schemeClr val="accent2"/>
          </a:solidFill>
          <a:ln w="9360">
            <a:noFill/>
          </a:ln>
        </p:spPr>
        <p:style>
          <a:lnRef idx="0"/>
          <a:fillRef idx="0"/>
          <a:effectRef idx="0"/>
          <a:fontRef idx="minor"/>
        </p:style>
      </p:sp>
      <p:sp>
        <p:nvSpPr>
          <p:cNvPr id="173" name="CustomShape 2"/>
          <p:cNvSpPr/>
          <p:nvPr/>
        </p:nvSpPr>
        <p:spPr>
          <a:xfrm>
            <a:off x="457200" y="0"/>
            <a:ext cx="2739600" cy="1163160"/>
          </a:xfrm>
          <a:custGeom>
            <a:avLst/>
            <a:gdLst/>
            <a:ahLst/>
            <a:rect l="l" t="t"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360">
            <a:noFill/>
          </a:ln>
        </p:spPr>
        <p:style>
          <a:lnRef idx="0"/>
          <a:fillRef idx="0"/>
          <a:effectRef idx="0"/>
          <a:fontRef idx="minor"/>
        </p:style>
      </p:sp>
      <p:sp>
        <p:nvSpPr>
          <p:cNvPr id="174" name="CustomShape 3"/>
          <p:cNvSpPr/>
          <p:nvPr/>
        </p:nvSpPr>
        <p:spPr>
          <a:xfrm>
            <a:off x="609480" y="1981080"/>
            <a:ext cx="7006680" cy="313920"/>
          </a:xfrm>
          <a:prstGeom prst="roundRect">
            <a:avLst>
              <a:gd name="adj" fmla="val 0"/>
            </a:avLst>
          </a:prstGeom>
          <a:solidFill>
            <a:schemeClr val="hlink"/>
          </a:solidFill>
          <a:ln w="9360">
            <a:noFill/>
          </a:ln>
        </p:spPr>
        <p:style>
          <a:lnRef idx="0"/>
          <a:fillRef idx="0"/>
          <a:effectRef idx="0"/>
          <a:fontRef idx="minor"/>
        </p:style>
      </p:sp>
      <p:sp>
        <p:nvSpPr>
          <p:cNvPr id="175" name="CustomShape 4"/>
          <p:cNvSpPr/>
          <p:nvPr/>
        </p:nvSpPr>
        <p:spPr>
          <a:xfrm flipH="1">
            <a:off x="225000" y="1981080"/>
            <a:ext cx="388440" cy="315360"/>
          </a:xfrm>
          <a:prstGeom prst="flowChartDelay">
            <a:avLst/>
          </a:prstGeom>
          <a:solidFill>
            <a:schemeClr val="hlink"/>
          </a:solidFill>
          <a:ln w="9360">
            <a:noFill/>
          </a:ln>
        </p:spPr>
        <p:style>
          <a:lnRef idx="0"/>
          <a:fillRef idx="0"/>
          <a:effectRef idx="0"/>
          <a:fontRef idx="minor"/>
        </p:style>
      </p:sp>
      <p:sp>
        <p:nvSpPr>
          <p:cNvPr id="176" name="PlaceHolder 5"/>
          <p:cNvSpPr>
            <a:spLocks noGrp="1"/>
          </p:cNvSpPr>
          <p:nvPr>
            <p:ph type="title"/>
          </p:nvPr>
        </p:nvSpPr>
        <p:spPr>
          <a:xfrm>
            <a:off x="457200" y="273600"/>
            <a:ext cx="8229240" cy="1144800"/>
          </a:xfrm>
          <a:prstGeom prst="rect">
            <a:avLst/>
          </a:prstGeom>
        </p:spPr>
        <p:txBody>
          <a:bodyPr lIns="0" rIns="0" tIns="0" bIns="0" anchor="ctr"/>
          <a:p>
            <a:pPr algn="ctr"/>
            <a:r>
              <a:rPr b="0" lang="it-IT" sz="4400" spc="-1" strike="noStrike">
                <a:latin typeface="Arial"/>
              </a:rPr>
              <a:t>Fai clic per modificare il formato del testo del titolo</a:t>
            </a:r>
            <a:endParaRPr b="0" lang="it-IT" sz="4400" spc="-1" strike="noStrike">
              <a:latin typeface="Arial"/>
            </a:endParaRPr>
          </a:p>
        </p:txBody>
      </p:sp>
      <p:sp>
        <p:nvSpPr>
          <p:cNvPr id="177"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4" name="CustomShape 1"/>
          <p:cNvSpPr/>
          <p:nvPr/>
        </p:nvSpPr>
        <p:spPr>
          <a:xfrm>
            <a:off x="0" y="0"/>
            <a:ext cx="758520" cy="6854400"/>
          </a:xfrm>
          <a:prstGeom prst="rect">
            <a:avLst/>
          </a:prstGeom>
          <a:solidFill>
            <a:schemeClr val="accent2"/>
          </a:solidFill>
          <a:ln w="9360">
            <a:noFill/>
          </a:ln>
        </p:spPr>
        <p:style>
          <a:lnRef idx="0"/>
          <a:fillRef idx="0"/>
          <a:effectRef idx="0"/>
          <a:fontRef idx="minor"/>
        </p:style>
      </p:sp>
      <p:sp>
        <p:nvSpPr>
          <p:cNvPr id="215" name="CustomShape 2"/>
          <p:cNvSpPr/>
          <p:nvPr/>
        </p:nvSpPr>
        <p:spPr>
          <a:xfrm>
            <a:off x="457200" y="0"/>
            <a:ext cx="2739600" cy="1163160"/>
          </a:xfrm>
          <a:custGeom>
            <a:avLst/>
            <a:gdLst/>
            <a:ahLst/>
            <a:rect l="l" t="t"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360">
            <a:noFill/>
          </a:ln>
        </p:spPr>
        <p:style>
          <a:lnRef idx="0"/>
          <a:fillRef idx="0"/>
          <a:effectRef idx="0"/>
          <a:fontRef idx="minor"/>
        </p:style>
      </p:sp>
      <p:sp>
        <p:nvSpPr>
          <p:cNvPr id="216" name="CustomShape 3"/>
          <p:cNvSpPr/>
          <p:nvPr/>
        </p:nvSpPr>
        <p:spPr>
          <a:xfrm>
            <a:off x="609480" y="1981080"/>
            <a:ext cx="7006680" cy="313920"/>
          </a:xfrm>
          <a:prstGeom prst="roundRect">
            <a:avLst>
              <a:gd name="adj" fmla="val 0"/>
            </a:avLst>
          </a:prstGeom>
          <a:solidFill>
            <a:schemeClr val="hlink"/>
          </a:solidFill>
          <a:ln w="9360">
            <a:noFill/>
          </a:ln>
        </p:spPr>
        <p:style>
          <a:lnRef idx="0"/>
          <a:fillRef idx="0"/>
          <a:effectRef idx="0"/>
          <a:fontRef idx="minor"/>
        </p:style>
      </p:sp>
      <p:sp>
        <p:nvSpPr>
          <p:cNvPr id="217" name="CustomShape 4"/>
          <p:cNvSpPr/>
          <p:nvPr/>
        </p:nvSpPr>
        <p:spPr>
          <a:xfrm flipH="1">
            <a:off x="225000" y="1981080"/>
            <a:ext cx="388440" cy="315360"/>
          </a:xfrm>
          <a:prstGeom prst="flowChartDelay">
            <a:avLst/>
          </a:prstGeom>
          <a:solidFill>
            <a:schemeClr val="hlink"/>
          </a:solidFill>
          <a:ln w="9360">
            <a:noFill/>
          </a:ln>
        </p:spPr>
        <p:style>
          <a:lnRef idx="0"/>
          <a:fillRef idx="0"/>
          <a:effectRef idx="0"/>
          <a:fontRef idx="minor"/>
        </p:style>
      </p:sp>
      <p:sp>
        <p:nvSpPr>
          <p:cNvPr id="218" name="PlaceHolder 5"/>
          <p:cNvSpPr>
            <a:spLocks noGrp="1"/>
          </p:cNvSpPr>
          <p:nvPr>
            <p:ph type="title"/>
          </p:nvPr>
        </p:nvSpPr>
        <p:spPr>
          <a:xfrm>
            <a:off x="457200" y="273600"/>
            <a:ext cx="8228880" cy="1144440"/>
          </a:xfrm>
          <a:prstGeom prst="rect">
            <a:avLst/>
          </a:prstGeom>
        </p:spPr>
        <p:txBody>
          <a:bodyPr lIns="0" rIns="0" tIns="0" bIns="0" anchor="ctr"/>
          <a:p>
            <a:r>
              <a:rPr b="0" lang="it-IT" sz="1800" spc="-1" strike="noStrike">
                <a:latin typeface="Arial"/>
              </a:rPr>
              <a:t>Fai clic per modificare il formato del testo del titolo</a:t>
            </a:r>
            <a:endParaRPr b="0" lang="it-IT" sz="1800" spc="-1" strike="noStrike">
              <a:latin typeface="Arial"/>
            </a:endParaRPr>
          </a:p>
        </p:txBody>
      </p:sp>
      <p:sp>
        <p:nvSpPr>
          <p:cNvPr id="219" name="PlaceHolder 6"/>
          <p:cNvSpPr>
            <a:spLocks noGrp="1"/>
          </p:cNvSpPr>
          <p:nvPr>
            <p:ph type="body"/>
          </p:nvPr>
        </p:nvSpPr>
        <p:spPr>
          <a:xfrm>
            <a:off x="457200" y="1604520"/>
            <a:ext cx="401544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
        <p:nvSpPr>
          <p:cNvPr id="220" name="PlaceHolder 7"/>
          <p:cNvSpPr>
            <a:spLocks noGrp="1"/>
          </p:cNvSpPr>
          <p:nvPr>
            <p:ph type="body"/>
          </p:nvPr>
        </p:nvSpPr>
        <p:spPr>
          <a:xfrm>
            <a:off x="4674240" y="1604520"/>
            <a:ext cx="401544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7" name="CustomShape 1"/>
          <p:cNvSpPr/>
          <p:nvPr/>
        </p:nvSpPr>
        <p:spPr>
          <a:xfrm>
            <a:off x="0" y="0"/>
            <a:ext cx="758520" cy="6854400"/>
          </a:xfrm>
          <a:prstGeom prst="rect">
            <a:avLst/>
          </a:prstGeom>
          <a:solidFill>
            <a:schemeClr val="accent2"/>
          </a:solidFill>
          <a:ln w="9360">
            <a:noFill/>
          </a:ln>
        </p:spPr>
        <p:style>
          <a:lnRef idx="0"/>
          <a:fillRef idx="0"/>
          <a:effectRef idx="0"/>
          <a:fontRef idx="minor"/>
        </p:style>
      </p:sp>
      <p:sp>
        <p:nvSpPr>
          <p:cNvPr id="258" name="CustomShape 2"/>
          <p:cNvSpPr/>
          <p:nvPr/>
        </p:nvSpPr>
        <p:spPr>
          <a:xfrm>
            <a:off x="457200" y="0"/>
            <a:ext cx="2739600" cy="1163160"/>
          </a:xfrm>
          <a:custGeom>
            <a:avLst/>
            <a:gdLst/>
            <a:ahLst/>
            <a:rect l="l" t="t"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360">
            <a:noFill/>
          </a:ln>
        </p:spPr>
        <p:style>
          <a:lnRef idx="0"/>
          <a:fillRef idx="0"/>
          <a:effectRef idx="0"/>
          <a:fontRef idx="minor"/>
        </p:style>
      </p:sp>
      <p:sp>
        <p:nvSpPr>
          <p:cNvPr id="259" name="CustomShape 3"/>
          <p:cNvSpPr/>
          <p:nvPr/>
        </p:nvSpPr>
        <p:spPr>
          <a:xfrm>
            <a:off x="609480" y="1981080"/>
            <a:ext cx="7006680" cy="313920"/>
          </a:xfrm>
          <a:prstGeom prst="roundRect">
            <a:avLst>
              <a:gd name="adj" fmla="val 0"/>
            </a:avLst>
          </a:prstGeom>
          <a:solidFill>
            <a:schemeClr val="hlink"/>
          </a:solidFill>
          <a:ln w="9360">
            <a:noFill/>
          </a:ln>
        </p:spPr>
        <p:style>
          <a:lnRef idx="0"/>
          <a:fillRef idx="0"/>
          <a:effectRef idx="0"/>
          <a:fontRef idx="minor"/>
        </p:style>
      </p:sp>
      <p:sp>
        <p:nvSpPr>
          <p:cNvPr id="260" name="CustomShape 4"/>
          <p:cNvSpPr/>
          <p:nvPr/>
        </p:nvSpPr>
        <p:spPr>
          <a:xfrm flipH="1">
            <a:off x="225000" y="1981080"/>
            <a:ext cx="388440" cy="315360"/>
          </a:xfrm>
          <a:prstGeom prst="flowChartDelay">
            <a:avLst/>
          </a:prstGeom>
          <a:solidFill>
            <a:schemeClr val="hlink"/>
          </a:solidFill>
          <a:ln w="9360">
            <a:noFill/>
          </a:ln>
        </p:spPr>
        <p:style>
          <a:lnRef idx="0"/>
          <a:fillRef idx="0"/>
          <a:effectRef idx="0"/>
          <a:fontRef idx="minor"/>
        </p:style>
      </p:sp>
      <p:sp>
        <p:nvSpPr>
          <p:cNvPr id="261" name="PlaceHolder 5"/>
          <p:cNvSpPr>
            <a:spLocks noGrp="1"/>
          </p:cNvSpPr>
          <p:nvPr>
            <p:ph type="title"/>
          </p:nvPr>
        </p:nvSpPr>
        <p:spPr>
          <a:xfrm>
            <a:off x="457200" y="273600"/>
            <a:ext cx="8228880" cy="1144440"/>
          </a:xfrm>
          <a:prstGeom prst="rect">
            <a:avLst/>
          </a:prstGeom>
        </p:spPr>
        <p:txBody>
          <a:bodyPr lIns="0" rIns="0" tIns="0" bIns="0" anchor="ctr"/>
          <a:p>
            <a:r>
              <a:rPr b="0" lang="it-IT" sz="1800" spc="-1" strike="noStrike">
                <a:latin typeface="Arial"/>
              </a:rPr>
              <a:t>Fai clic per modificare il formato del testo del titolo</a:t>
            </a:r>
            <a:endParaRPr b="0" lang="it-IT" sz="1800" spc="-1" strike="noStrike">
              <a:latin typeface="Arial"/>
            </a:endParaRPr>
          </a:p>
        </p:txBody>
      </p:sp>
      <p:sp>
        <p:nvSpPr>
          <p:cNvPr id="262" name="PlaceHolder 6"/>
          <p:cNvSpPr>
            <a:spLocks noGrp="1"/>
          </p:cNvSpPr>
          <p:nvPr>
            <p:ph type="body"/>
          </p:nvPr>
        </p:nvSpPr>
        <p:spPr>
          <a:xfrm>
            <a:off x="457200" y="1604520"/>
            <a:ext cx="401544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
        <p:nvSpPr>
          <p:cNvPr id="263" name="PlaceHolder 7"/>
          <p:cNvSpPr>
            <a:spLocks noGrp="1"/>
          </p:cNvSpPr>
          <p:nvPr>
            <p:ph type="body"/>
          </p:nvPr>
        </p:nvSpPr>
        <p:spPr>
          <a:xfrm>
            <a:off x="4674240" y="1604520"/>
            <a:ext cx="401544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0" name="CustomShape 1"/>
          <p:cNvSpPr/>
          <p:nvPr/>
        </p:nvSpPr>
        <p:spPr>
          <a:xfrm>
            <a:off x="0" y="0"/>
            <a:ext cx="758520" cy="6854400"/>
          </a:xfrm>
          <a:prstGeom prst="rect">
            <a:avLst/>
          </a:prstGeom>
          <a:solidFill>
            <a:schemeClr val="accent2"/>
          </a:solidFill>
          <a:ln w="9360">
            <a:noFill/>
          </a:ln>
        </p:spPr>
        <p:style>
          <a:lnRef idx="0"/>
          <a:fillRef idx="0"/>
          <a:effectRef idx="0"/>
          <a:fontRef idx="minor"/>
        </p:style>
      </p:sp>
      <p:sp>
        <p:nvSpPr>
          <p:cNvPr id="301" name="CustomShape 2"/>
          <p:cNvSpPr/>
          <p:nvPr/>
        </p:nvSpPr>
        <p:spPr>
          <a:xfrm>
            <a:off x="457200" y="0"/>
            <a:ext cx="2739600" cy="1163160"/>
          </a:xfrm>
          <a:custGeom>
            <a:avLst/>
            <a:gdLst/>
            <a:ahLst/>
            <a:rect l="l" t="t"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360">
            <a:noFill/>
          </a:ln>
        </p:spPr>
        <p:style>
          <a:lnRef idx="0"/>
          <a:fillRef idx="0"/>
          <a:effectRef idx="0"/>
          <a:fontRef idx="minor"/>
        </p:style>
      </p:sp>
      <p:sp>
        <p:nvSpPr>
          <p:cNvPr id="302" name="CustomShape 3"/>
          <p:cNvSpPr/>
          <p:nvPr/>
        </p:nvSpPr>
        <p:spPr>
          <a:xfrm>
            <a:off x="609480" y="1981080"/>
            <a:ext cx="7006680" cy="313920"/>
          </a:xfrm>
          <a:prstGeom prst="roundRect">
            <a:avLst>
              <a:gd name="adj" fmla="val 0"/>
            </a:avLst>
          </a:prstGeom>
          <a:solidFill>
            <a:schemeClr val="hlink"/>
          </a:solidFill>
          <a:ln w="9360">
            <a:noFill/>
          </a:ln>
        </p:spPr>
        <p:style>
          <a:lnRef idx="0"/>
          <a:fillRef idx="0"/>
          <a:effectRef idx="0"/>
          <a:fontRef idx="minor"/>
        </p:style>
      </p:sp>
      <p:sp>
        <p:nvSpPr>
          <p:cNvPr id="303" name="CustomShape 4"/>
          <p:cNvSpPr/>
          <p:nvPr/>
        </p:nvSpPr>
        <p:spPr>
          <a:xfrm flipH="1">
            <a:off x="225000" y="1981080"/>
            <a:ext cx="388440" cy="315360"/>
          </a:xfrm>
          <a:prstGeom prst="flowChartDelay">
            <a:avLst/>
          </a:prstGeom>
          <a:solidFill>
            <a:schemeClr val="hlink"/>
          </a:solidFill>
          <a:ln w="9360">
            <a:noFill/>
          </a:ln>
        </p:spPr>
        <p:style>
          <a:lnRef idx="0"/>
          <a:fillRef idx="0"/>
          <a:effectRef idx="0"/>
          <a:fontRef idx="minor"/>
        </p:style>
      </p:sp>
      <p:sp>
        <p:nvSpPr>
          <p:cNvPr id="304" name="PlaceHolder 5"/>
          <p:cNvSpPr>
            <a:spLocks noGrp="1"/>
          </p:cNvSpPr>
          <p:nvPr>
            <p:ph type="title"/>
          </p:nvPr>
        </p:nvSpPr>
        <p:spPr>
          <a:xfrm>
            <a:off x="457200" y="273600"/>
            <a:ext cx="8228880" cy="1144440"/>
          </a:xfrm>
          <a:prstGeom prst="rect">
            <a:avLst/>
          </a:prstGeom>
        </p:spPr>
        <p:txBody>
          <a:bodyPr lIns="0" rIns="0" tIns="0" bIns="0" anchor="ctr"/>
          <a:p>
            <a:r>
              <a:rPr b="0" lang="it-IT" sz="1800" spc="-1" strike="noStrike">
                <a:latin typeface="Arial"/>
              </a:rPr>
              <a:t>Fai clic per modificare il formato del testo del titolo</a:t>
            </a:r>
            <a:endParaRPr b="0" lang="it-IT" sz="1800" spc="-1" strike="noStrike">
              <a:latin typeface="Arial"/>
            </a:endParaRPr>
          </a:p>
        </p:txBody>
      </p:sp>
      <p:sp>
        <p:nvSpPr>
          <p:cNvPr id="305" name="PlaceHolder 6"/>
          <p:cNvSpPr>
            <a:spLocks noGrp="1"/>
          </p:cNvSpPr>
          <p:nvPr>
            <p:ph type="body"/>
          </p:nvPr>
        </p:nvSpPr>
        <p:spPr>
          <a:xfrm>
            <a:off x="457200" y="1604520"/>
            <a:ext cx="4015440" cy="18964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
        <p:nvSpPr>
          <p:cNvPr id="306" name="PlaceHolder 7"/>
          <p:cNvSpPr>
            <a:spLocks noGrp="1"/>
          </p:cNvSpPr>
          <p:nvPr>
            <p:ph type="body"/>
          </p:nvPr>
        </p:nvSpPr>
        <p:spPr>
          <a:xfrm>
            <a:off x="4674240" y="1604520"/>
            <a:ext cx="4015440" cy="18964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
        <p:nvSpPr>
          <p:cNvPr id="307" name="PlaceHolder 8"/>
          <p:cNvSpPr>
            <a:spLocks noGrp="1"/>
          </p:cNvSpPr>
          <p:nvPr>
            <p:ph type="body"/>
          </p:nvPr>
        </p:nvSpPr>
        <p:spPr>
          <a:xfrm>
            <a:off x="457200" y="3682080"/>
            <a:ext cx="8228880" cy="18964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4" name="CustomShape 1"/>
          <p:cNvSpPr/>
          <p:nvPr/>
        </p:nvSpPr>
        <p:spPr>
          <a:xfrm>
            <a:off x="0" y="0"/>
            <a:ext cx="758520" cy="6854400"/>
          </a:xfrm>
          <a:prstGeom prst="rect">
            <a:avLst/>
          </a:prstGeom>
          <a:solidFill>
            <a:schemeClr val="accent2"/>
          </a:solidFill>
          <a:ln w="9360">
            <a:noFill/>
          </a:ln>
        </p:spPr>
        <p:style>
          <a:lnRef idx="0"/>
          <a:fillRef idx="0"/>
          <a:effectRef idx="0"/>
          <a:fontRef idx="minor"/>
        </p:style>
      </p:sp>
      <p:sp>
        <p:nvSpPr>
          <p:cNvPr id="345" name="CustomShape 2"/>
          <p:cNvSpPr/>
          <p:nvPr/>
        </p:nvSpPr>
        <p:spPr>
          <a:xfrm>
            <a:off x="457200" y="0"/>
            <a:ext cx="2739600" cy="1163160"/>
          </a:xfrm>
          <a:custGeom>
            <a:avLst/>
            <a:gdLst/>
            <a:ahLst/>
            <a:rect l="l" t="t"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360">
            <a:noFill/>
          </a:ln>
        </p:spPr>
        <p:style>
          <a:lnRef idx="0"/>
          <a:fillRef idx="0"/>
          <a:effectRef idx="0"/>
          <a:fontRef idx="minor"/>
        </p:style>
      </p:sp>
      <p:sp>
        <p:nvSpPr>
          <p:cNvPr id="346" name="CustomShape 3"/>
          <p:cNvSpPr/>
          <p:nvPr/>
        </p:nvSpPr>
        <p:spPr>
          <a:xfrm>
            <a:off x="609480" y="1981080"/>
            <a:ext cx="7006680" cy="313920"/>
          </a:xfrm>
          <a:prstGeom prst="roundRect">
            <a:avLst>
              <a:gd name="adj" fmla="val 0"/>
            </a:avLst>
          </a:prstGeom>
          <a:solidFill>
            <a:schemeClr val="hlink"/>
          </a:solidFill>
          <a:ln w="9360">
            <a:noFill/>
          </a:ln>
        </p:spPr>
        <p:style>
          <a:lnRef idx="0"/>
          <a:fillRef idx="0"/>
          <a:effectRef idx="0"/>
          <a:fontRef idx="minor"/>
        </p:style>
      </p:sp>
      <p:sp>
        <p:nvSpPr>
          <p:cNvPr id="347" name="CustomShape 4"/>
          <p:cNvSpPr/>
          <p:nvPr/>
        </p:nvSpPr>
        <p:spPr>
          <a:xfrm flipH="1">
            <a:off x="225000" y="1981080"/>
            <a:ext cx="388440" cy="315360"/>
          </a:xfrm>
          <a:prstGeom prst="flowChartDelay">
            <a:avLst/>
          </a:prstGeom>
          <a:solidFill>
            <a:schemeClr val="hlink"/>
          </a:solidFill>
          <a:ln w="9360">
            <a:noFill/>
          </a:ln>
        </p:spPr>
        <p:style>
          <a:lnRef idx="0"/>
          <a:fillRef idx="0"/>
          <a:effectRef idx="0"/>
          <a:fontRef idx="minor"/>
        </p:style>
      </p:sp>
      <p:sp>
        <p:nvSpPr>
          <p:cNvPr id="348" name="PlaceHolder 5"/>
          <p:cNvSpPr>
            <a:spLocks noGrp="1"/>
          </p:cNvSpPr>
          <p:nvPr>
            <p:ph type="title"/>
          </p:nvPr>
        </p:nvSpPr>
        <p:spPr>
          <a:xfrm>
            <a:off x="457200" y="273600"/>
            <a:ext cx="8229240" cy="1144800"/>
          </a:xfrm>
          <a:prstGeom prst="rect">
            <a:avLst/>
          </a:prstGeom>
        </p:spPr>
        <p:txBody>
          <a:bodyPr lIns="0" rIns="0" tIns="0" bIns="0" anchor="ctr"/>
          <a:p>
            <a:pPr algn="ctr"/>
            <a:r>
              <a:rPr b="0" lang="it-IT" sz="4400" spc="-1" strike="noStrike">
                <a:latin typeface="Arial"/>
              </a:rPr>
              <a:t>Fai clic per modificare il formato del testo del titolo</a:t>
            </a:r>
            <a:endParaRPr b="0" lang="it-IT" sz="4400" spc="-1" strike="noStrike">
              <a:latin typeface="Arial"/>
            </a:endParaRPr>
          </a:p>
        </p:txBody>
      </p:sp>
      <p:sp>
        <p:nvSpPr>
          <p:cNvPr id="349"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28.png"/><Relationship Id="rId13"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49.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64.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49.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49.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49.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49.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png"/><Relationship Id="rId3" Type="http://schemas.openxmlformats.org/officeDocument/2006/relationships/slideLayout" Target="../slideLayouts/slideLayout49.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49.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3.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25.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25.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25.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49.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76.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image" Target="../media/image45.png"/><Relationship Id="rId3" Type="http://schemas.openxmlformats.org/officeDocument/2006/relationships/slideLayout" Target="../slideLayouts/slideLayout25.xml"/><Relationship Id="rId4"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93.xml"/>
</Relationships>
</file>

<file path=ppt/slides/_rels/slide28.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slideLayout" Target="../slideLayouts/slideLayout93.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slideLayout" Target="../slideLayouts/slideLayout93.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microsoft.com/office/2007/relationships/hdphoto" Target="../media/hdphoto1.wdp"/><Relationship Id="rId4" Type="http://schemas.openxmlformats.org/officeDocument/2006/relationships/slideLayout" Target="../slideLayouts/slideLayout25.xml"/><Relationship Id="rId5"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93.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97.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49.xml"/><Relationship Id="rId3" Type="http://schemas.openxmlformats.org/officeDocument/2006/relationships/notesSlide" Target="../notesSlides/notesSlide32.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microsoft.com/office/2007/relationships/hdphoto" Target="../media/hdphoto2.wdp"/><Relationship Id="rId3" Type="http://schemas.openxmlformats.org/officeDocument/2006/relationships/image" Target="../media/image6.jpeg"/><Relationship Id="rId4"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slideLayout" Target="../slideLayouts/slideLayout25.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jpeg"/><Relationship Id="rId3"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jpeg"/><Relationship Id="rId3"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5.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CustomShape 1"/>
          <p:cNvSpPr/>
          <p:nvPr/>
        </p:nvSpPr>
        <p:spPr>
          <a:xfrm>
            <a:off x="4716360" y="2924280"/>
            <a:ext cx="4100040" cy="1796760"/>
          </a:xfrm>
          <a:prstGeom prst="rect">
            <a:avLst/>
          </a:prstGeom>
          <a:noFill/>
          <a:ln w="9360">
            <a:noFill/>
          </a:ln>
        </p:spPr>
        <p:style>
          <a:lnRef idx="0"/>
          <a:fillRef idx="0"/>
          <a:effectRef idx="0"/>
          <a:fontRef idx="minor"/>
        </p:style>
        <p:txBody>
          <a:bodyPr lIns="90000" rIns="90000" tIns="45000" bIns="45000" anchor="b"/>
          <a:p>
            <a:pPr algn="ctr">
              <a:lnSpc>
                <a:spcPct val="100000"/>
              </a:lnSpc>
            </a:pPr>
            <a:r>
              <a:rPr b="1" lang="it-IT" sz="2800" spc="-1" strike="noStrike">
                <a:solidFill>
                  <a:srgbClr val="0d1f63"/>
                </a:solidFill>
                <a:latin typeface="Calibri"/>
                <a:ea typeface="DejaVu Sans"/>
              </a:rPr>
              <a:t>Presentazione</a:t>
            </a:r>
            <a:endParaRPr b="0" lang="it-IT" sz="2800" spc="-1" strike="noStrike">
              <a:latin typeface="Arial"/>
            </a:endParaRPr>
          </a:p>
          <a:p>
            <a:pPr algn="ctr">
              <a:lnSpc>
                <a:spcPct val="100000"/>
              </a:lnSpc>
            </a:pPr>
            <a:r>
              <a:rPr b="1" lang="it-IT" sz="2800" spc="-1" strike="noStrike">
                <a:solidFill>
                  <a:srgbClr val="0d1f63"/>
                </a:solidFill>
                <a:latin typeface="Calibri"/>
                <a:ea typeface="DejaVu Sans"/>
              </a:rPr>
              <a:t>Bilancio di previsione 2020/2022</a:t>
            </a:r>
            <a:endParaRPr b="0" lang="it-IT" sz="2800" spc="-1" strike="noStrike">
              <a:latin typeface="Arial"/>
            </a:endParaRPr>
          </a:p>
        </p:txBody>
      </p:sp>
      <p:pic>
        <p:nvPicPr>
          <p:cNvPr id="392" name="Picture 5" descr=""/>
          <p:cNvPicPr/>
          <p:nvPr/>
        </p:nvPicPr>
        <p:blipFill>
          <a:blip r:embed="rId1"/>
          <a:stretch/>
        </p:blipFill>
        <p:spPr>
          <a:xfrm>
            <a:off x="1368000" y="1268280"/>
            <a:ext cx="4352760" cy="1248480"/>
          </a:xfrm>
          <a:prstGeom prst="rect">
            <a:avLst/>
          </a:prstGeom>
          <a:ln w="9360">
            <a:noFill/>
          </a:ln>
        </p:spPr>
      </p:pic>
    </p:spTree>
  </p:cSld>
  <p:transition spd="med">
    <p:plus/>
  </p:transition>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CustomShape 1"/>
          <p:cNvSpPr/>
          <p:nvPr/>
        </p:nvSpPr>
        <p:spPr>
          <a:xfrm>
            <a:off x="936000" y="4752000"/>
            <a:ext cx="2303640" cy="1367640"/>
          </a:xfrm>
          <a:prstGeom prst="ellipse">
            <a:avLst/>
          </a:prstGeom>
          <a:solidFill>
            <a:srgbClr val="ffffff"/>
          </a:solidFill>
          <a:ln>
            <a:solidFill>
              <a:srgbClr val="3465a4"/>
            </a:solidFill>
          </a:ln>
        </p:spPr>
        <p:style>
          <a:lnRef idx="0"/>
          <a:fillRef idx="0"/>
          <a:effectRef idx="0"/>
          <a:fontRef idx="minor"/>
        </p:style>
      </p:sp>
      <p:sp>
        <p:nvSpPr>
          <p:cNvPr id="419" name="CustomShape 2"/>
          <p:cNvSpPr/>
          <p:nvPr/>
        </p:nvSpPr>
        <p:spPr>
          <a:xfrm>
            <a:off x="936000" y="2808000"/>
            <a:ext cx="2447640" cy="1583640"/>
          </a:xfrm>
          <a:prstGeom prst="ellipse">
            <a:avLst/>
          </a:prstGeom>
          <a:noFill/>
          <a:ln>
            <a:solidFill>
              <a:srgbClr val="3465a4"/>
            </a:solidFill>
          </a:ln>
        </p:spPr>
        <p:style>
          <a:lnRef idx="0"/>
          <a:fillRef idx="0"/>
          <a:effectRef idx="0"/>
          <a:fontRef idx="minor"/>
        </p:style>
      </p:sp>
      <p:sp>
        <p:nvSpPr>
          <p:cNvPr id="420" name="CustomShape 3"/>
          <p:cNvSpPr/>
          <p:nvPr/>
        </p:nvSpPr>
        <p:spPr>
          <a:xfrm>
            <a:off x="3816000" y="2376000"/>
            <a:ext cx="2303640" cy="1367640"/>
          </a:xfrm>
          <a:prstGeom prst="ellipse">
            <a:avLst/>
          </a:prstGeom>
          <a:solidFill>
            <a:srgbClr val="ffffff"/>
          </a:solidFill>
          <a:ln>
            <a:solidFill>
              <a:srgbClr val="3465a4"/>
            </a:solidFill>
          </a:ln>
        </p:spPr>
        <p:style>
          <a:lnRef idx="0"/>
          <a:fillRef idx="0"/>
          <a:effectRef idx="0"/>
          <a:fontRef idx="minor"/>
        </p:style>
      </p:sp>
      <p:sp>
        <p:nvSpPr>
          <p:cNvPr id="421" name="CustomShape 4"/>
          <p:cNvSpPr/>
          <p:nvPr/>
        </p:nvSpPr>
        <p:spPr>
          <a:xfrm>
            <a:off x="6264000" y="2880000"/>
            <a:ext cx="2663640" cy="1583640"/>
          </a:xfrm>
          <a:prstGeom prst="ellipse">
            <a:avLst/>
          </a:prstGeom>
          <a:solidFill>
            <a:srgbClr val="ffffff"/>
          </a:solidFill>
          <a:ln>
            <a:solidFill>
              <a:srgbClr val="3465a4"/>
            </a:solidFill>
          </a:ln>
        </p:spPr>
        <p:style>
          <a:lnRef idx="0"/>
          <a:fillRef idx="0"/>
          <a:effectRef idx="0"/>
          <a:fontRef idx="minor"/>
        </p:style>
      </p:sp>
      <p:sp>
        <p:nvSpPr>
          <p:cNvPr id="422" name="CustomShape 5"/>
          <p:cNvSpPr/>
          <p:nvPr/>
        </p:nvSpPr>
        <p:spPr>
          <a:xfrm>
            <a:off x="6336000" y="4896000"/>
            <a:ext cx="2303640" cy="1367640"/>
          </a:xfrm>
          <a:prstGeom prst="ellipse">
            <a:avLst/>
          </a:prstGeom>
          <a:solidFill>
            <a:srgbClr val="ffffff"/>
          </a:solidFill>
          <a:ln>
            <a:solidFill>
              <a:srgbClr val="3465a4"/>
            </a:solidFill>
          </a:ln>
        </p:spPr>
        <p:style>
          <a:lnRef idx="0"/>
          <a:fillRef idx="0"/>
          <a:effectRef idx="0"/>
          <a:fontRef idx="minor"/>
        </p:style>
      </p:sp>
      <p:sp>
        <p:nvSpPr>
          <p:cNvPr id="423" name="CustomShape 6"/>
          <p:cNvSpPr/>
          <p:nvPr/>
        </p:nvSpPr>
        <p:spPr>
          <a:xfrm>
            <a:off x="3384000" y="5184000"/>
            <a:ext cx="2519640" cy="1511640"/>
          </a:xfrm>
          <a:prstGeom prst="ellipse">
            <a:avLst/>
          </a:prstGeom>
          <a:solidFill>
            <a:srgbClr val="ffffff"/>
          </a:solidFill>
          <a:ln>
            <a:solidFill>
              <a:srgbClr val="3465a4"/>
            </a:solidFill>
          </a:ln>
        </p:spPr>
        <p:style>
          <a:lnRef idx="0"/>
          <a:fillRef idx="0"/>
          <a:effectRef idx="0"/>
          <a:fontRef idx="minor"/>
        </p:style>
      </p:sp>
      <p:sp>
        <p:nvSpPr>
          <p:cNvPr id="424" name="CustomShape 7"/>
          <p:cNvSpPr/>
          <p:nvPr/>
        </p:nvSpPr>
        <p:spPr>
          <a:xfrm>
            <a:off x="936000" y="1368000"/>
            <a:ext cx="5111640" cy="503640"/>
          </a:xfrm>
          <a:prstGeom prst="rect">
            <a:avLst/>
          </a:prstGeom>
          <a:noFill/>
          <a:ln>
            <a:noFill/>
          </a:ln>
        </p:spPr>
        <p:style>
          <a:lnRef idx="0"/>
          <a:fillRef idx="0"/>
          <a:effectRef idx="0"/>
          <a:fontRef idx="minor"/>
        </p:style>
        <p:txBody>
          <a:bodyPr lIns="90000" rIns="90000" tIns="45000" bIns="45000"/>
          <a:p>
            <a:r>
              <a:rPr b="1" lang="it-IT" sz="2400" spc="-1" strike="noStrike">
                <a:solidFill>
                  <a:srgbClr val="0d1f63"/>
                </a:solidFill>
                <a:latin typeface="Calibri"/>
              </a:rPr>
              <a:t>Obiettivi strategici: Mission</a:t>
            </a:r>
            <a:endParaRPr b="0" lang="it-IT" sz="2400" spc="-1" strike="noStrike">
              <a:latin typeface="Arial"/>
            </a:endParaRPr>
          </a:p>
        </p:txBody>
      </p:sp>
      <p:sp>
        <p:nvSpPr>
          <p:cNvPr id="425" name="CustomShape 8"/>
          <p:cNvSpPr/>
          <p:nvPr/>
        </p:nvSpPr>
        <p:spPr>
          <a:xfrm>
            <a:off x="3888000" y="4104000"/>
            <a:ext cx="1871640" cy="863640"/>
          </a:xfrm>
          <a:prstGeom prst="rect">
            <a:avLst/>
          </a:prstGeom>
          <a:noFill/>
          <a:ln>
            <a:noFill/>
          </a:ln>
        </p:spPr>
        <p:style>
          <a:lnRef idx="0"/>
          <a:fillRef idx="0"/>
          <a:effectRef idx="0"/>
          <a:fontRef idx="minor"/>
        </p:style>
        <p:txBody>
          <a:bodyPr lIns="90000" rIns="90000" tIns="45000" bIns="45000"/>
          <a:p>
            <a:pPr algn="ctr">
              <a:lnSpc>
                <a:spcPct val="100000"/>
              </a:lnSpc>
            </a:pPr>
            <a:r>
              <a:rPr b="1" lang="it-IT" sz="3000" spc="-1" strike="noStrike">
                <a:solidFill>
                  <a:srgbClr val="0d1f63"/>
                </a:solidFill>
                <a:latin typeface="Calibri"/>
              </a:rPr>
              <a:t>Missione </a:t>
            </a:r>
            <a:endParaRPr b="0" lang="it-IT" sz="3000" spc="-1" strike="noStrike">
              <a:latin typeface="Arial"/>
            </a:endParaRPr>
          </a:p>
          <a:p>
            <a:pPr algn="ctr">
              <a:lnSpc>
                <a:spcPct val="100000"/>
              </a:lnSpc>
            </a:pPr>
            <a:r>
              <a:rPr b="1" lang="it-IT" sz="3000" spc="-1" strike="noStrike">
                <a:solidFill>
                  <a:srgbClr val="0d1f63"/>
                </a:solidFill>
                <a:latin typeface="Calibri"/>
              </a:rPr>
              <a:t>dell’Ente </a:t>
            </a:r>
            <a:endParaRPr b="0" lang="it-IT" sz="3000" spc="-1" strike="noStrike">
              <a:latin typeface="Arial"/>
            </a:endParaRPr>
          </a:p>
        </p:txBody>
      </p:sp>
      <p:sp>
        <p:nvSpPr>
          <p:cNvPr id="426" name="CustomShape 9"/>
          <p:cNvSpPr/>
          <p:nvPr/>
        </p:nvSpPr>
        <p:spPr>
          <a:xfrm>
            <a:off x="1152000" y="3061440"/>
            <a:ext cx="2087640" cy="104220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it-IT" sz="1500" spc="-1" strike="noStrike">
                <a:latin typeface="Calibri"/>
              </a:rPr>
              <a:t>Realizzazione schema integrato di sicurezza: cittadella della sicurezza, controllo e sicurezza partecipate.</a:t>
            </a:r>
            <a:endParaRPr b="0" lang="it-IT" sz="1500" spc="-1" strike="noStrike">
              <a:latin typeface="Arial"/>
            </a:endParaRPr>
          </a:p>
        </p:txBody>
      </p:sp>
      <p:sp>
        <p:nvSpPr>
          <p:cNvPr id="427" name="CustomShape 10"/>
          <p:cNvSpPr/>
          <p:nvPr/>
        </p:nvSpPr>
        <p:spPr>
          <a:xfrm>
            <a:off x="3960000" y="2687760"/>
            <a:ext cx="2087640" cy="8517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it-IT" sz="1500" spc="-1" strike="noStrike">
                <a:latin typeface="Calibri"/>
              </a:rPr>
              <a:t>Promuovere lo sviluppo economico e la competitività del sistema.</a:t>
            </a:r>
            <a:endParaRPr b="0" lang="it-IT" sz="1500" spc="-1" strike="noStrike">
              <a:latin typeface="Arial"/>
            </a:endParaRPr>
          </a:p>
        </p:txBody>
      </p:sp>
      <p:sp>
        <p:nvSpPr>
          <p:cNvPr id="428" name="CustomShape 11"/>
          <p:cNvSpPr/>
          <p:nvPr/>
        </p:nvSpPr>
        <p:spPr>
          <a:xfrm>
            <a:off x="6228000" y="2952000"/>
            <a:ext cx="2807640" cy="16135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it-IT" sz="1500" spc="-1" strike="noStrike">
                <a:latin typeface="Calibri"/>
              </a:rPr>
              <a:t>Sviluppare una strategia </a:t>
            </a:r>
            <a:endParaRPr b="0" lang="it-IT" sz="1500" spc="-1" strike="noStrike">
              <a:latin typeface="Arial"/>
            </a:endParaRPr>
          </a:p>
          <a:p>
            <a:pPr algn="ctr">
              <a:lnSpc>
                <a:spcPct val="100000"/>
              </a:lnSpc>
            </a:pPr>
            <a:r>
              <a:rPr b="0" lang="it-IT" sz="1500" spc="-1" strike="noStrike">
                <a:latin typeface="Calibri"/>
              </a:rPr>
              <a:t>integrata di rifacimento urbano: edilizia scolastica, percorsi ciclopedonali, mobilità sostenibile, ambiente</a:t>
            </a:r>
            <a:endParaRPr b="0" lang="it-IT" sz="1500" spc="-1" strike="noStrike">
              <a:latin typeface="Arial"/>
            </a:endParaRPr>
          </a:p>
          <a:p>
            <a:pPr algn="ctr">
              <a:lnSpc>
                <a:spcPct val="100000"/>
              </a:lnSpc>
            </a:pPr>
            <a:r>
              <a:rPr b="0" lang="it-IT" sz="1500" spc="-1" strike="noStrike">
                <a:latin typeface="Calibri"/>
              </a:rPr>
              <a:t>e verde.</a:t>
            </a:r>
            <a:endParaRPr b="0" lang="it-IT" sz="1500" spc="-1" strike="noStrike">
              <a:latin typeface="Arial"/>
            </a:endParaRPr>
          </a:p>
        </p:txBody>
      </p:sp>
      <p:sp>
        <p:nvSpPr>
          <p:cNvPr id="429" name="CustomShape 12"/>
          <p:cNvSpPr/>
          <p:nvPr/>
        </p:nvSpPr>
        <p:spPr>
          <a:xfrm>
            <a:off x="3600000" y="5602320"/>
            <a:ext cx="2087640" cy="661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it-IT" sz="1500" spc="-1" strike="noStrike">
                <a:latin typeface="Calibri"/>
              </a:rPr>
              <a:t>Proteggere i cittadini più deboli e attenuare gli svantaggi.</a:t>
            </a:r>
            <a:endParaRPr b="0" lang="it-IT" sz="1500" spc="-1" strike="noStrike">
              <a:latin typeface="Arial"/>
            </a:endParaRPr>
          </a:p>
        </p:txBody>
      </p:sp>
      <p:sp>
        <p:nvSpPr>
          <p:cNvPr id="430" name="CustomShape 13"/>
          <p:cNvSpPr/>
          <p:nvPr/>
        </p:nvSpPr>
        <p:spPr>
          <a:xfrm>
            <a:off x="1080000" y="5170320"/>
            <a:ext cx="2087640" cy="661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it-IT" sz="1500" spc="-1" strike="noStrike">
                <a:latin typeface="Calibri"/>
              </a:rPr>
              <a:t>Tutelare e migliorare la qualità della vita dei cittadini.</a:t>
            </a:r>
            <a:endParaRPr b="0" lang="it-IT" sz="1500" spc="-1" strike="noStrike">
              <a:latin typeface="Arial"/>
            </a:endParaRPr>
          </a:p>
        </p:txBody>
      </p:sp>
      <p:sp>
        <p:nvSpPr>
          <p:cNvPr id="431" name="CustomShape 14"/>
          <p:cNvSpPr/>
          <p:nvPr/>
        </p:nvSpPr>
        <p:spPr>
          <a:xfrm>
            <a:off x="6480000" y="5161320"/>
            <a:ext cx="2087640" cy="8517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it-IT" sz="1500" spc="-1" strike="noStrike">
                <a:latin typeface="Calibri"/>
              </a:rPr>
              <a:t>Governare la trasformazione del territorio nell’interesse comune.</a:t>
            </a:r>
            <a:endParaRPr b="0" lang="it-IT" sz="1500" spc="-1" strike="noStrike">
              <a:latin typeface="Arial"/>
            </a:endParaRPr>
          </a:p>
        </p:txBody>
      </p:sp>
      <p:pic>
        <p:nvPicPr>
          <p:cNvPr id="432" name="Picture 18" descr=""/>
          <p:cNvPicPr/>
          <p:nvPr/>
        </p:nvPicPr>
        <p:blipFill>
          <a:blip r:embed="rId1"/>
          <a:stretch/>
        </p:blipFill>
        <p:spPr>
          <a:xfrm>
            <a:off x="3357720" y="106560"/>
            <a:ext cx="3596760" cy="1118880"/>
          </a:xfrm>
          <a:prstGeom prst="rect">
            <a:avLst/>
          </a:prstGeom>
          <a:ln w="9360">
            <a:noFill/>
          </a:ln>
        </p:spPr>
      </p:pic>
    </p:spTree>
  </p:cSld>
  <p:transition spd="med">
    <p:plus/>
  </p:transition>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CustomShape 1"/>
          <p:cNvSpPr/>
          <p:nvPr/>
        </p:nvSpPr>
        <p:spPr>
          <a:xfrm>
            <a:off x="762120" y="762120"/>
            <a:ext cx="7921080" cy="1139400"/>
          </a:xfrm>
          <a:prstGeom prst="rect">
            <a:avLst/>
          </a:prstGeom>
          <a:noFill/>
          <a:ln w="9360">
            <a:noFill/>
          </a:ln>
        </p:spPr>
        <p:style>
          <a:lnRef idx="0"/>
          <a:fillRef idx="0"/>
          <a:effectRef idx="0"/>
          <a:fontRef idx="minor"/>
        </p:style>
        <p:txBody>
          <a:bodyPr lIns="90000" rIns="90000" tIns="45000" bIns="45000" anchor="b"/>
          <a:p>
            <a:pPr>
              <a:lnSpc>
                <a:spcPct val="100000"/>
              </a:lnSpc>
            </a:pPr>
            <a:r>
              <a:rPr b="1" lang="it-IT" sz="2400" spc="-1" strike="noStrike">
                <a:solidFill>
                  <a:srgbClr val="0d1f63"/>
                </a:solidFill>
                <a:latin typeface="Calibri"/>
                <a:ea typeface="DejaVu Sans"/>
              </a:rPr>
              <a:t>Obiettivi di sviluppo: le priorità</a:t>
            </a:r>
            <a:endParaRPr b="0" lang="it-IT" sz="2400" spc="-1" strike="noStrike">
              <a:latin typeface="Arial"/>
            </a:endParaRPr>
          </a:p>
        </p:txBody>
      </p:sp>
      <p:pic>
        <p:nvPicPr>
          <p:cNvPr id="434" name="Picture 29" descr=""/>
          <p:cNvPicPr/>
          <p:nvPr/>
        </p:nvPicPr>
        <p:blipFill>
          <a:blip r:embed="rId1"/>
          <a:stretch/>
        </p:blipFill>
        <p:spPr>
          <a:xfrm>
            <a:off x="3357720" y="214200"/>
            <a:ext cx="3596760" cy="1118880"/>
          </a:xfrm>
          <a:prstGeom prst="rect">
            <a:avLst/>
          </a:prstGeom>
          <a:ln w="9360">
            <a:noFill/>
          </a:ln>
        </p:spPr>
      </p:pic>
      <p:sp>
        <p:nvSpPr>
          <p:cNvPr id="435" name="CustomShape 2"/>
          <p:cNvSpPr/>
          <p:nvPr/>
        </p:nvSpPr>
        <p:spPr>
          <a:xfrm>
            <a:off x="826920" y="2781360"/>
            <a:ext cx="7635600" cy="3261960"/>
          </a:xfrm>
          <a:prstGeom prst="rect">
            <a:avLst/>
          </a:prstGeom>
          <a:noFill/>
          <a:ln>
            <a:noFill/>
          </a:ln>
        </p:spPr>
        <p:style>
          <a:lnRef idx="0"/>
          <a:fillRef idx="0"/>
          <a:effectRef idx="0"/>
          <a:fontRef idx="minor"/>
        </p:style>
      </p:sp>
      <p:sp>
        <p:nvSpPr>
          <p:cNvPr id="436" name="CustomShape 3"/>
          <p:cNvSpPr/>
          <p:nvPr/>
        </p:nvSpPr>
        <p:spPr>
          <a:xfrm flipH="1" rot="16200000">
            <a:off x="5788440" y="2127960"/>
            <a:ext cx="377280" cy="4566960"/>
          </a:xfrm>
          <a:prstGeom prst="bentConnector3">
            <a:avLst>
              <a:gd name="adj1" fmla="val 10800"/>
            </a:avLst>
          </a:prstGeom>
          <a:noFill/>
          <a:ln w="28440">
            <a:noFill/>
          </a:ln>
        </p:spPr>
        <p:style>
          <a:lnRef idx="0"/>
          <a:fillRef idx="0"/>
          <a:effectRef idx="0"/>
          <a:fontRef idx="minor"/>
        </p:style>
      </p:sp>
      <p:sp>
        <p:nvSpPr>
          <p:cNvPr id="437" name="CustomShape 4"/>
          <p:cNvSpPr/>
          <p:nvPr/>
        </p:nvSpPr>
        <p:spPr>
          <a:xfrm rot="16200000">
            <a:off x="4458240" y="4412880"/>
            <a:ext cx="377280" cy="1080"/>
          </a:xfrm>
          <a:custGeom>
            <a:avLst/>
            <a:gdLst/>
            <a:ahLst/>
            <a:rect l="l" t="t" r="r" b="b"/>
            <a:pathLst>
              <a:path w="21600" h="21600">
                <a:moveTo>
                  <a:pt x="0" y="0"/>
                </a:moveTo>
                <a:lnTo>
                  <a:pt x="21600" y="21600"/>
                </a:lnTo>
              </a:path>
            </a:pathLst>
          </a:custGeom>
          <a:noFill/>
          <a:ln w="28440">
            <a:noFill/>
          </a:ln>
        </p:spPr>
        <p:style>
          <a:lnRef idx="0"/>
          <a:fillRef idx="0"/>
          <a:effectRef idx="0"/>
          <a:fontRef idx="minor"/>
        </p:style>
      </p:sp>
      <p:sp>
        <p:nvSpPr>
          <p:cNvPr id="438" name="CustomShape 5"/>
          <p:cNvSpPr/>
          <p:nvPr/>
        </p:nvSpPr>
        <p:spPr>
          <a:xfrm rot="16200000">
            <a:off x="3118320" y="2131560"/>
            <a:ext cx="379080" cy="4568400"/>
          </a:xfrm>
          <a:prstGeom prst="bentConnector3">
            <a:avLst>
              <a:gd name="adj1" fmla="val 10800"/>
            </a:avLst>
          </a:prstGeom>
          <a:noFill/>
          <a:ln w="28440">
            <a:noFill/>
          </a:ln>
        </p:spPr>
        <p:style>
          <a:lnRef idx="0"/>
          <a:fillRef idx="0"/>
          <a:effectRef idx="0"/>
          <a:fontRef idx="minor"/>
        </p:style>
      </p:sp>
      <p:sp>
        <p:nvSpPr>
          <p:cNvPr id="439" name="CustomShape 6"/>
          <p:cNvSpPr/>
          <p:nvPr/>
        </p:nvSpPr>
        <p:spPr>
          <a:xfrm>
            <a:off x="3456000" y="3744000"/>
            <a:ext cx="2807640" cy="1151640"/>
          </a:xfrm>
          <a:prstGeom prst="roundRect">
            <a:avLst>
              <a:gd name="adj" fmla="val 16667"/>
            </a:avLst>
          </a:prstGeom>
          <a:solidFill>
            <a:srgbClr val="ffffff"/>
          </a:solidFill>
          <a:ln w="9360">
            <a:solidFill>
              <a:srgbClr val="0d1f63"/>
            </a:solidFill>
            <a:round/>
          </a:ln>
        </p:spPr>
        <p:style>
          <a:lnRef idx="0"/>
          <a:fillRef idx="0"/>
          <a:effectRef idx="0"/>
          <a:fontRef idx="minor"/>
        </p:style>
        <p:txBody>
          <a:bodyPr lIns="0" rIns="0" tIns="0" bIns="0" anchor="ctr" anchorCtr="1"/>
          <a:p>
            <a:pPr marL="216000" indent="-212400">
              <a:lnSpc>
                <a:spcPct val="100000"/>
              </a:lnSpc>
            </a:pPr>
            <a:r>
              <a:rPr b="1" lang="it-IT" sz="1500" spc="-1" strike="noStrike">
                <a:solidFill>
                  <a:srgbClr val="0d1f63"/>
                </a:solidFill>
                <a:latin typeface="Calibri"/>
                <a:ea typeface="DejaVu Sans"/>
              </a:rPr>
              <a:t>   </a:t>
            </a:r>
            <a:r>
              <a:rPr b="1" lang="it-IT" sz="1500" spc="-1" strike="noStrike">
                <a:solidFill>
                  <a:srgbClr val="0d1f63"/>
                </a:solidFill>
                <a:latin typeface="Calibri"/>
                <a:ea typeface="DejaVu Sans"/>
              </a:rPr>
              <a:t>- Pianificazione territoriale</a:t>
            </a:r>
            <a:endParaRPr b="0" lang="it-IT" sz="1500" spc="-1" strike="noStrike">
              <a:latin typeface="Arial"/>
            </a:endParaRPr>
          </a:p>
          <a:p>
            <a:pPr marL="216000" indent="-212400">
              <a:lnSpc>
                <a:spcPct val="100000"/>
              </a:lnSpc>
            </a:pPr>
            <a:r>
              <a:rPr b="1" lang="it-IT" sz="1500" spc="-1" strike="noStrike">
                <a:solidFill>
                  <a:srgbClr val="0d1f63"/>
                </a:solidFill>
                <a:latin typeface="Calibri"/>
                <a:ea typeface="DejaVu Sans"/>
              </a:rPr>
              <a:t>   </a:t>
            </a:r>
            <a:r>
              <a:rPr b="1" lang="it-IT" sz="1500" spc="-1" strike="noStrike">
                <a:solidFill>
                  <a:srgbClr val="0d1f63"/>
                </a:solidFill>
                <a:latin typeface="Calibri"/>
                <a:ea typeface="DejaVu Sans"/>
              </a:rPr>
              <a:t>- Sostenibilità, riqualificazione urbana come motore di qualità e competitività </a:t>
            </a:r>
            <a:endParaRPr b="0" lang="it-IT" sz="1500" spc="-1" strike="noStrike">
              <a:latin typeface="Arial"/>
            </a:endParaRPr>
          </a:p>
        </p:txBody>
      </p:sp>
      <p:pic>
        <p:nvPicPr>
          <p:cNvPr id="440" name="" descr=""/>
          <p:cNvPicPr/>
          <p:nvPr/>
        </p:nvPicPr>
        <p:blipFill>
          <a:blip r:embed="rId2"/>
          <a:stretch/>
        </p:blipFill>
        <p:spPr>
          <a:xfrm>
            <a:off x="3814920" y="2736000"/>
            <a:ext cx="1908720" cy="576720"/>
          </a:xfrm>
          <a:prstGeom prst="rect">
            <a:avLst/>
          </a:prstGeom>
          <a:ln>
            <a:noFill/>
          </a:ln>
        </p:spPr>
      </p:pic>
      <p:pic>
        <p:nvPicPr>
          <p:cNvPr id="441" name="" descr=""/>
          <p:cNvPicPr/>
          <p:nvPr/>
        </p:nvPicPr>
        <p:blipFill>
          <a:blip r:embed="rId3"/>
          <a:stretch/>
        </p:blipFill>
        <p:spPr>
          <a:xfrm>
            <a:off x="1080000" y="5400000"/>
            <a:ext cx="1934280" cy="598320"/>
          </a:xfrm>
          <a:prstGeom prst="rect">
            <a:avLst/>
          </a:prstGeom>
          <a:ln>
            <a:noFill/>
          </a:ln>
        </p:spPr>
      </p:pic>
      <p:pic>
        <p:nvPicPr>
          <p:cNvPr id="442" name="" descr=""/>
          <p:cNvPicPr/>
          <p:nvPr/>
        </p:nvPicPr>
        <p:blipFill>
          <a:blip r:embed="rId4"/>
          <a:stretch/>
        </p:blipFill>
        <p:spPr>
          <a:xfrm>
            <a:off x="1296000" y="4392000"/>
            <a:ext cx="1867320" cy="606960"/>
          </a:xfrm>
          <a:prstGeom prst="rect">
            <a:avLst/>
          </a:prstGeom>
          <a:ln>
            <a:noFill/>
          </a:ln>
        </p:spPr>
      </p:pic>
      <p:pic>
        <p:nvPicPr>
          <p:cNvPr id="443" name="" descr=""/>
          <p:cNvPicPr/>
          <p:nvPr/>
        </p:nvPicPr>
        <p:blipFill>
          <a:blip r:embed="rId5"/>
          <a:stretch/>
        </p:blipFill>
        <p:spPr>
          <a:xfrm>
            <a:off x="6840000" y="2448000"/>
            <a:ext cx="1871640" cy="577440"/>
          </a:xfrm>
          <a:prstGeom prst="rect">
            <a:avLst/>
          </a:prstGeom>
          <a:ln>
            <a:noFill/>
          </a:ln>
        </p:spPr>
      </p:pic>
      <p:pic>
        <p:nvPicPr>
          <p:cNvPr id="444" name="" descr=""/>
          <p:cNvPicPr/>
          <p:nvPr/>
        </p:nvPicPr>
        <p:blipFill>
          <a:blip r:embed="rId6"/>
          <a:stretch/>
        </p:blipFill>
        <p:spPr>
          <a:xfrm>
            <a:off x="1080000" y="2448000"/>
            <a:ext cx="1872360" cy="618480"/>
          </a:xfrm>
          <a:prstGeom prst="rect">
            <a:avLst/>
          </a:prstGeom>
          <a:ln>
            <a:noFill/>
          </a:ln>
        </p:spPr>
      </p:pic>
      <p:pic>
        <p:nvPicPr>
          <p:cNvPr id="445" name="" descr=""/>
          <p:cNvPicPr/>
          <p:nvPr/>
        </p:nvPicPr>
        <p:blipFill>
          <a:blip r:embed="rId7"/>
          <a:stretch/>
        </p:blipFill>
        <p:spPr>
          <a:xfrm>
            <a:off x="6768000" y="3492360"/>
            <a:ext cx="2087640" cy="611280"/>
          </a:xfrm>
          <a:prstGeom prst="rect">
            <a:avLst/>
          </a:prstGeom>
          <a:ln>
            <a:noFill/>
          </a:ln>
        </p:spPr>
      </p:pic>
      <p:pic>
        <p:nvPicPr>
          <p:cNvPr id="446" name="" descr=""/>
          <p:cNvPicPr/>
          <p:nvPr/>
        </p:nvPicPr>
        <p:blipFill>
          <a:blip r:embed="rId8"/>
          <a:stretch/>
        </p:blipFill>
        <p:spPr>
          <a:xfrm>
            <a:off x="1006200" y="3525120"/>
            <a:ext cx="1801440" cy="614520"/>
          </a:xfrm>
          <a:prstGeom prst="rect">
            <a:avLst/>
          </a:prstGeom>
          <a:ln>
            <a:noFill/>
          </a:ln>
        </p:spPr>
      </p:pic>
      <p:sp>
        <p:nvSpPr>
          <p:cNvPr id="447" name="CustomShape 7"/>
          <p:cNvSpPr/>
          <p:nvPr/>
        </p:nvSpPr>
        <p:spPr>
          <a:xfrm>
            <a:off x="936000" y="4932000"/>
            <a:ext cx="2519640" cy="2876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1300" spc="-1" strike="noStrike">
                <a:latin typeface="Calibri"/>
              </a:rPr>
              <a:t>La Città Pubblica </a:t>
            </a:r>
            <a:endParaRPr b="0" lang="it-IT" sz="1300" spc="-1" strike="noStrike">
              <a:latin typeface="Arial"/>
            </a:endParaRPr>
          </a:p>
        </p:txBody>
      </p:sp>
      <p:sp>
        <p:nvSpPr>
          <p:cNvPr id="448" name="CustomShape 8"/>
          <p:cNvSpPr/>
          <p:nvPr/>
        </p:nvSpPr>
        <p:spPr>
          <a:xfrm>
            <a:off x="648000" y="5940000"/>
            <a:ext cx="2951640" cy="279360"/>
          </a:xfrm>
          <a:prstGeom prst="rect">
            <a:avLst/>
          </a:prstGeom>
          <a:noFill/>
          <a:ln>
            <a:noFill/>
          </a:ln>
        </p:spPr>
        <p:style>
          <a:lnRef idx="0"/>
          <a:fillRef idx="0"/>
          <a:effectRef idx="0"/>
          <a:fontRef idx="minor"/>
        </p:style>
        <p:txBody>
          <a:bodyPr lIns="90000" rIns="90000" tIns="45000" bIns="45000"/>
          <a:p>
            <a:pPr algn="ctr">
              <a:lnSpc>
                <a:spcPct val="100000"/>
              </a:lnSpc>
            </a:pPr>
            <a:r>
              <a:rPr b="0" lang="it-IT" sz="1300" spc="-1" strike="noStrike">
                <a:latin typeface="Calibri"/>
              </a:rPr>
              <a:t>La Città del Welfare e del Benessere</a:t>
            </a:r>
            <a:endParaRPr b="0" lang="it-IT" sz="1300" spc="-1" strike="noStrike">
              <a:latin typeface="Arial"/>
            </a:endParaRPr>
          </a:p>
        </p:txBody>
      </p:sp>
      <p:sp>
        <p:nvSpPr>
          <p:cNvPr id="449" name="CustomShape 9"/>
          <p:cNvSpPr/>
          <p:nvPr/>
        </p:nvSpPr>
        <p:spPr>
          <a:xfrm>
            <a:off x="792000" y="3024000"/>
            <a:ext cx="2519640" cy="2876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1300" spc="-1" strike="noStrike">
                <a:latin typeface="Calibri"/>
              </a:rPr>
              <a:t>La Città della Sicurezza</a:t>
            </a:r>
            <a:endParaRPr b="0" lang="it-IT" sz="1300" spc="-1" strike="noStrike">
              <a:latin typeface="Arial"/>
            </a:endParaRPr>
          </a:p>
        </p:txBody>
      </p:sp>
      <p:sp>
        <p:nvSpPr>
          <p:cNvPr id="450" name="CustomShape 10"/>
          <p:cNvSpPr/>
          <p:nvPr/>
        </p:nvSpPr>
        <p:spPr>
          <a:xfrm>
            <a:off x="3528000" y="3240000"/>
            <a:ext cx="2519640" cy="2876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1300" spc="-1" strike="noStrike">
                <a:latin typeface="Calibri"/>
              </a:rPr>
              <a:t>La Città della Cultura e del Turismo </a:t>
            </a:r>
            <a:endParaRPr b="0" lang="it-IT" sz="1300" spc="-1" strike="noStrike">
              <a:latin typeface="Arial"/>
            </a:endParaRPr>
          </a:p>
        </p:txBody>
      </p:sp>
      <p:sp>
        <p:nvSpPr>
          <p:cNvPr id="451" name="CustomShape 11"/>
          <p:cNvSpPr/>
          <p:nvPr/>
        </p:nvSpPr>
        <p:spPr>
          <a:xfrm>
            <a:off x="6552000" y="4104000"/>
            <a:ext cx="2519640" cy="2876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1300" spc="-1" strike="noStrike">
                <a:latin typeface="Calibri"/>
              </a:rPr>
              <a:t>La Città Sostenibile</a:t>
            </a:r>
            <a:endParaRPr b="0" lang="it-IT" sz="1300" spc="-1" strike="noStrike">
              <a:latin typeface="Arial"/>
            </a:endParaRPr>
          </a:p>
        </p:txBody>
      </p:sp>
      <p:sp>
        <p:nvSpPr>
          <p:cNvPr id="452" name="CustomShape 12"/>
          <p:cNvSpPr/>
          <p:nvPr/>
        </p:nvSpPr>
        <p:spPr>
          <a:xfrm>
            <a:off x="648000" y="4032000"/>
            <a:ext cx="2519640" cy="2876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1300" spc="-1" strike="noStrike">
                <a:latin typeface="Calibri"/>
              </a:rPr>
              <a:t>La Città dello Sport</a:t>
            </a:r>
            <a:endParaRPr b="0" lang="it-IT" sz="1300" spc="-1" strike="noStrike">
              <a:latin typeface="Arial"/>
            </a:endParaRPr>
          </a:p>
        </p:txBody>
      </p:sp>
      <p:pic>
        <p:nvPicPr>
          <p:cNvPr id="453" name="" descr=""/>
          <p:cNvPicPr/>
          <p:nvPr/>
        </p:nvPicPr>
        <p:blipFill>
          <a:blip r:embed="rId9"/>
          <a:stretch/>
        </p:blipFill>
        <p:spPr>
          <a:xfrm>
            <a:off x="6480000" y="4519080"/>
            <a:ext cx="1871640" cy="592560"/>
          </a:xfrm>
          <a:prstGeom prst="rect">
            <a:avLst/>
          </a:prstGeom>
          <a:ln>
            <a:noFill/>
          </a:ln>
        </p:spPr>
      </p:pic>
      <p:sp>
        <p:nvSpPr>
          <p:cNvPr id="454" name="CustomShape 13"/>
          <p:cNvSpPr/>
          <p:nvPr/>
        </p:nvSpPr>
        <p:spPr>
          <a:xfrm>
            <a:off x="6192000" y="5112000"/>
            <a:ext cx="2519640" cy="2876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1300" spc="-1" strike="noStrike">
                <a:latin typeface="Calibri"/>
              </a:rPr>
              <a:t>La Città dello Sport</a:t>
            </a:r>
            <a:endParaRPr b="0" lang="it-IT" sz="1300" spc="-1" strike="noStrike">
              <a:latin typeface="Arial"/>
            </a:endParaRPr>
          </a:p>
        </p:txBody>
      </p:sp>
      <p:sp>
        <p:nvSpPr>
          <p:cNvPr id="455" name="CustomShape 14"/>
          <p:cNvSpPr/>
          <p:nvPr/>
        </p:nvSpPr>
        <p:spPr>
          <a:xfrm>
            <a:off x="6408000" y="3032280"/>
            <a:ext cx="2716920" cy="279360"/>
          </a:xfrm>
          <a:prstGeom prst="rect">
            <a:avLst/>
          </a:prstGeom>
          <a:noFill/>
          <a:ln>
            <a:noFill/>
          </a:ln>
        </p:spPr>
        <p:style>
          <a:lnRef idx="0"/>
          <a:fillRef idx="0"/>
          <a:effectRef idx="0"/>
          <a:fontRef idx="minor"/>
        </p:style>
        <p:txBody>
          <a:bodyPr lIns="90000" rIns="90000" tIns="45000" bIns="45000"/>
          <a:p>
            <a:pPr algn="ctr">
              <a:lnSpc>
                <a:spcPct val="100000"/>
              </a:lnSpc>
            </a:pPr>
            <a:r>
              <a:rPr b="0" lang="it-IT" sz="1300" spc="-1" strike="noStrike">
                <a:latin typeface="Calibri"/>
              </a:rPr>
              <a:t>La Città Produttiva e dell’Innovazione</a:t>
            </a:r>
            <a:endParaRPr b="0" lang="it-IT" sz="1300" spc="-1" strike="noStrike">
              <a:latin typeface="Arial"/>
            </a:endParaRPr>
          </a:p>
        </p:txBody>
      </p:sp>
      <p:pic>
        <p:nvPicPr>
          <p:cNvPr id="456" name="" descr=""/>
          <p:cNvPicPr/>
          <p:nvPr/>
        </p:nvPicPr>
        <p:blipFill>
          <a:blip r:embed="rId10"/>
          <a:stretch/>
        </p:blipFill>
        <p:spPr>
          <a:xfrm>
            <a:off x="6768000" y="5493600"/>
            <a:ext cx="1935000" cy="698040"/>
          </a:xfrm>
          <a:prstGeom prst="rect">
            <a:avLst/>
          </a:prstGeom>
          <a:ln>
            <a:noFill/>
          </a:ln>
        </p:spPr>
      </p:pic>
      <p:sp>
        <p:nvSpPr>
          <p:cNvPr id="457" name="CustomShape 15"/>
          <p:cNvSpPr/>
          <p:nvPr/>
        </p:nvSpPr>
        <p:spPr>
          <a:xfrm>
            <a:off x="6120000" y="6120000"/>
            <a:ext cx="2951640" cy="292680"/>
          </a:xfrm>
          <a:prstGeom prst="rect">
            <a:avLst/>
          </a:prstGeom>
          <a:noFill/>
          <a:ln>
            <a:noFill/>
          </a:ln>
        </p:spPr>
        <p:style>
          <a:lnRef idx="0"/>
          <a:fillRef idx="0"/>
          <a:effectRef idx="0"/>
          <a:fontRef idx="minor"/>
        </p:style>
        <p:txBody>
          <a:bodyPr lIns="90000" rIns="90000" tIns="45000" bIns="45000"/>
          <a:p>
            <a:pPr algn="ctr">
              <a:lnSpc>
                <a:spcPct val="100000"/>
              </a:lnSpc>
            </a:pPr>
            <a:r>
              <a:rPr b="0" lang="it-IT" sz="1300" spc="-1" strike="noStrike">
                <a:latin typeface="Calibri"/>
              </a:rPr>
              <a:t>La Città della Partecipazione</a:t>
            </a:r>
            <a:endParaRPr b="0" lang="it-IT" sz="1300" spc="-1" strike="noStrike">
              <a:latin typeface="Arial"/>
            </a:endParaRPr>
          </a:p>
        </p:txBody>
      </p:sp>
      <p:pic>
        <p:nvPicPr>
          <p:cNvPr id="458" name="" descr=""/>
          <p:cNvPicPr/>
          <p:nvPr/>
        </p:nvPicPr>
        <p:blipFill>
          <a:blip r:embed="rId11"/>
          <a:stretch/>
        </p:blipFill>
        <p:spPr>
          <a:xfrm>
            <a:off x="3240000" y="5904000"/>
            <a:ext cx="1871640" cy="672480"/>
          </a:xfrm>
          <a:prstGeom prst="rect">
            <a:avLst/>
          </a:prstGeom>
          <a:ln>
            <a:noFill/>
          </a:ln>
        </p:spPr>
      </p:pic>
      <p:sp>
        <p:nvSpPr>
          <p:cNvPr id="459" name="CustomShape 16"/>
          <p:cNvSpPr/>
          <p:nvPr/>
        </p:nvSpPr>
        <p:spPr>
          <a:xfrm>
            <a:off x="2664000" y="6512760"/>
            <a:ext cx="2951640" cy="292680"/>
          </a:xfrm>
          <a:prstGeom prst="rect">
            <a:avLst/>
          </a:prstGeom>
          <a:noFill/>
          <a:ln>
            <a:noFill/>
          </a:ln>
        </p:spPr>
        <p:style>
          <a:lnRef idx="0"/>
          <a:fillRef idx="0"/>
          <a:effectRef idx="0"/>
          <a:fontRef idx="minor"/>
        </p:style>
        <p:txBody>
          <a:bodyPr lIns="90000" rIns="90000" tIns="45000" bIns="45000"/>
          <a:p>
            <a:pPr algn="ctr">
              <a:lnSpc>
                <a:spcPct val="100000"/>
              </a:lnSpc>
            </a:pPr>
            <a:r>
              <a:rPr b="0" lang="it-IT" sz="1300" spc="-1" strike="noStrike">
                <a:latin typeface="Calibri"/>
              </a:rPr>
              <a:t>La Città di Terre d’Acqua</a:t>
            </a:r>
            <a:endParaRPr b="0" lang="it-IT" sz="1300" spc="-1" strike="noStrike">
              <a:latin typeface="Arial"/>
            </a:endParaRPr>
          </a:p>
        </p:txBody>
      </p:sp>
      <p:pic>
        <p:nvPicPr>
          <p:cNvPr id="460" name="" descr=""/>
          <p:cNvPicPr/>
          <p:nvPr/>
        </p:nvPicPr>
        <p:blipFill>
          <a:blip r:embed="rId12"/>
          <a:stretch/>
        </p:blipFill>
        <p:spPr>
          <a:xfrm>
            <a:off x="4608000" y="5077080"/>
            <a:ext cx="1870920" cy="613080"/>
          </a:xfrm>
          <a:prstGeom prst="rect">
            <a:avLst/>
          </a:prstGeom>
          <a:ln>
            <a:noFill/>
          </a:ln>
        </p:spPr>
      </p:pic>
      <p:sp>
        <p:nvSpPr>
          <p:cNvPr id="461" name="CustomShape 17"/>
          <p:cNvSpPr/>
          <p:nvPr/>
        </p:nvSpPr>
        <p:spPr>
          <a:xfrm>
            <a:off x="4032000" y="5678640"/>
            <a:ext cx="2951640" cy="292680"/>
          </a:xfrm>
          <a:prstGeom prst="rect">
            <a:avLst/>
          </a:prstGeom>
          <a:noFill/>
          <a:ln>
            <a:noFill/>
          </a:ln>
        </p:spPr>
        <p:style>
          <a:lnRef idx="0"/>
          <a:fillRef idx="0"/>
          <a:effectRef idx="0"/>
          <a:fontRef idx="minor"/>
        </p:style>
        <p:txBody>
          <a:bodyPr lIns="90000" rIns="90000" tIns="45000" bIns="45000"/>
          <a:p>
            <a:pPr algn="ctr">
              <a:lnSpc>
                <a:spcPct val="100000"/>
              </a:lnSpc>
            </a:pPr>
            <a:r>
              <a:rPr b="0" lang="it-IT" sz="1300" spc="-1" strike="noStrike">
                <a:latin typeface="Calibri"/>
              </a:rPr>
              <a:t>La Città delle Frazioni</a:t>
            </a:r>
            <a:endParaRPr b="0" lang="it-IT" sz="1300" spc="-1" strike="noStrike">
              <a:latin typeface="Arial"/>
            </a:endParaRPr>
          </a:p>
        </p:txBody>
      </p:sp>
    </p:spTree>
  </p:cSld>
  <p:transition spd="med">
    <p:plus/>
  </p:transition>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CustomShape 1"/>
          <p:cNvSpPr/>
          <p:nvPr/>
        </p:nvSpPr>
        <p:spPr>
          <a:xfrm>
            <a:off x="762120" y="762120"/>
            <a:ext cx="7921080" cy="1139400"/>
          </a:xfrm>
          <a:prstGeom prst="rect">
            <a:avLst/>
          </a:prstGeom>
          <a:noFill/>
          <a:ln w="9360">
            <a:noFill/>
          </a:ln>
        </p:spPr>
        <p:style>
          <a:lnRef idx="0"/>
          <a:fillRef idx="0"/>
          <a:effectRef idx="0"/>
          <a:fontRef idx="minor"/>
        </p:style>
        <p:txBody>
          <a:bodyPr lIns="90000" rIns="90000" tIns="45000" bIns="45000" anchor="b"/>
          <a:p>
            <a:pPr>
              <a:lnSpc>
                <a:spcPct val="100000"/>
              </a:lnSpc>
            </a:pPr>
            <a:r>
              <a:rPr b="1" lang="it-IT" sz="2400" spc="-1" strike="noStrike">
                <a:solidFill>
                  <a:srgbClr val="0d1f63"/>
                </a:solidFill>
                <a:latin typeface="Calibri"/>
                <a:ea typeface="DejaVu Sans"/>
              </a:rPr>
              <a:t> </a:t>
            </a:r>
            <a:r>
              <a:rPr b="1" lang="it-IT" sz="2400" spc="-1" strike="noStrike">
                <a:solidFill>
                  <a:srgbClr val="0d1f63"/>
                </a:solidFill>
                <a:latin typeface="Calibri"/>
                <a:ea typeface="DejaVu Sans"/>
              </a:rPr>
              <a:t>BILANCIO - Contesto normativo</a:t>
            </a:r>
            <a:endParaRPr b="0" lang="it-IT" sz="2400" spc="-1" strike="noStrike">
              <a:latin typeface="Arial"/>
            </a:endParaRPr>
          </a:p>
        </p:txBody>
      </p:sp>
      <p:pic>
        <p:nvPicPr>
          <p:cNvPr id="463" name="Picture 7" descr=""/>
          <p:cNvPicPr/>
          <p:nvPr/>
        </p:nvPicPr>
        <p:blipFill>
          <a:blip r:embed="rId1"/>
          <a:stretch/>
        </p:blipFill>
        <p:spPr>
          <a:xfrm>
            <a:off x="3357720" y="214200"/>
            <a:ext cx="3596760" cy="1118880"/>
          </a:xfrm>
          <a:prstGeom prst="rect">
            <a:avLst/>
          </a:prstGeom>
          <a:ln w="9360">
            <a:noFill/>
          </a:ln>
        </p:spPr>
      </p:pic>
      <p:sp>
        <p:nvSpPr>
          <p:cNvPr id="464" name="CustomShape 2"/>
          <p:cNvSpPr/>
          <p:nvPr/>
        </p:nvSpPr>
        <p:spPr>
          <a:xfrm>
            <a:off x="1285920" y="2428920"/>
            <a:ext cx="5854320" cy="3927600"/>
          </a:xfrm>
          <a:prstGeom prst="rect">
            <a:avLst/>
          </a:prstGeom>
          <a:noFill/>
          <a:ln w="9360">
            <a:noFill/>
          </a:ln>
        </p:spPr>
        <p:style>
          <a:lnRef idx="0"/>
          <a:fillRef idx="0"/>
          <a:effectRef idx="0"/>
          <a:fontRef idx="minor"/>
        </p:style>
        <p:txBody>
          <a:bodyPr lIns="90000" rIns="90000" tIns="45000" bIns="45000"/>
          <a:p>
            <a:pPr marL="216000" indent="-212760">
              <a:lnSpc>
                <a:spcPct val="100000"/>
              </a:lnSpc>
              <a:buClr>
                <a:srgbClr val="000000"/>
              </a:buClr>
              <a:buFont typeface="Wingdings" charset="2"/>
              <a:buChar char=""/>
            </a:pPr>
            <a:r>
              <a:rPr b="0" lang="it-IT" sz="1800" spc="-1" strike="noStrike">
                <a:solidFill>
                  <a:srgbClr val="000000"/>
                </a:solidFill>
                <a:latin typeface="Calibri"/>
                <a:ea typeface="DejaVu Sans"/>
              </a:rPr>
              <a:t>D.lgs 118/2011 e D.Lgs. 126/2014 Armonizzazione contabile;</a:t>
            </a:r>
            <a:endParaRPr b="0" lang="it-IT" sz="1800" spc="-1" strike="noStrike">
              <a:latin typeface="Arial"/>
            </a:endParaRPr>
          </a:p>
          <a:p>
            <a:pPr>
              <a:lnSpc>
                <a:spcPct val="100000"/>
              </a:lnSpc>
            </a:pPr>
            <a:endParaRPr b="0" lang="it-IT" sz="1800" spc="-1" strike="noStrike">
              <a:latin typeface="Arial"/>
            </a:endParaRPr>
          </a:p>
          <a:p>
            <a:pPr marL="216000" indent="-212760">
              <a:lnSpc>
                <a:spcPct val="100000"/>
              </a:lnSpc>
              <a:buClr>
                <a:srgbClr val="000000"/>
              </a:buClr>
              <a:buFont typeface="Wingdings" charset="2"/>
              <a:buChar char=""/>
            </a:pPr>
            <a:r>
              <a:rPr b="0" lang="it-IT" sz="1800" spc="-1" strike="noStrike">
                <a:solidFill>
                  <a:srgbClr val="000000"/>
                </a:solidFill>
                <a:latin typeface="Calibri"/>
                <a:ea typeface="DejaVu Sans"/>
              </a:rPr>
              <a:t>Programmazione delle azioni;</a:t>
            </a:r>
            <a:endParaRPr b="0" lang="it-IT" sz="1800" spc="-1" strike="noStrike">
              <a:latin typeface="Arial"/>
            </a:endParaRPr>
          </a:p>
          <a:p>
            <a:pPr>
              <a:lnSpc>
                <a:spcPct val="100000"/>
              </a:lnSpc>
            </a:pPr>
            <a:endParaRPr b="0" lang="it-IT" sz="1800" spc="-1" strike="noStrike">
              <a:latin typeface="Arial"/>
            </a:endParaRPr>
          </a:p>
          <a:p>
            <a:pPr marL="216000" indent="-212760">
              <a:lnSpc>
                <a:spcPct val="100000"/>
              </a:lnSpc>
              <a:buClr>
                <a:srgbClr val="000000"/>
              </a:buClr>
              <a:buFont typeface="Wingdings" charset="2"/>
              <a:buChar char=""/>
            </a:pPr>
            <a:r>
              <a:rPr b="0" lang="it-IT" sz="1800" spc="-1" strike="noStrike">
                <a:solidFill>
                  <a:srgbClr val="000000"/>
                </a:solidFill>
                <a:latin typeface="Calibri"/>
                <a:ea typeface="DejaVu Sans"/>
              </a:rPr>
              <a:t>Principio competenza finanziaria potenziata, temporalità delle entrate e delle spese;</a:t>
            </a:r>
            <a:endParaRPr b="0" lang="it-IT" sz="1800" spc="-1" strike="noStrike">
              <a:latin typeface="Arial"/>
            </a:endParaRPr>
          </a:p>
          <a:p>
            <a:pPr>
              <a:lnSpc>
                <a:spcPct val="100000"/>
              </a:lnSpc>
            </a:pPr>
            <a:endParaRPr b="0" lang="it-IT" sz="1800" spc="-1" strike="noStrike">
              <a:latin typeface="Arial"/>
            </a:endParaRPr>
          </a:p>
          <a:p>
            <a:pPr marL="216000" indent="-212760">
              <a:lnSpc>
                <a:spcPct val="100000"/>
              </a:lnSpc>
              <a:buClr>
                <a:srgbClr val="000000"/>
              </a:buClr>
              <a:buFont typeface="Wingdings" charset="2"/>
              <a:buChar char=""/>
            </a:pPr>
            <a:r>
              <a:rPr b="0" lang="it-IT" sz="1800" spc="-1" strike="noStrike">
                <a:solidFill>
                  <a:srgbClr val="000000"/>
                </a:solidFill>
                <a:latin typeface="Calibri"/>
                <a:ea typeface="DejaVu Sans"/>
              </a:rPr>
              <a:t>Piano dei conti integrato e contabilità economica;</a:t>
            </a:r>
            <a:endParaRPr b="0" lang="it-IT" sz="1800" spc="-1" strike="noStrike">
              <a:latin typeface="Arial"/>
            </a:endParaRPr>
          </a:p>
          <a:p>
            <a:pPr>
              <a:lnSpc>
                <a:spcPct val="100000"/>
              </a:lnSpc>
            </a:pPr>
            <a:endParaRPr b="0" lang="it-IT" sz="1800" spc="-1" strike="noStrike">
              <a:latin typeface="Arial"/>
            </a:endParaRPr>
          </a:p>
          <a:p>
            <a:pPr marL="216000" indent="-212760">
              <a:lnSpc>
                <a:spcPct val="100000"/>
              </a:lnSpc>
              <a:buClr>
                <a:srgbClr val="000000"/>
              </a:buClr>
              <a:buFont typeface="Wingdings" charset="2"/>
              <a:buChar char=""/>
            </a:pPr>
            <a:r>
              <a:rPr b="0" lang="it-IT" sz="1800" spc="-1" strike="noStrike">
                <a:solidFill>
                  <a:srgbClr val="000000"/>
                </a:solidFill>
                <a:latin typeface="Calibri"/>
                <a:ea typeface="DejaVu Sans"/>
              </a:rPr>
              <a:t>Gestione più attenta delle società partecipate, decreto Madia, piano di razionalizzazione;</a:t>
            </a:r>
            <a:endParaRPr b="0" lang="it-IT" sz="1800" spc="-1" strike="noStrike">
              <a:latin typeface="Arial"/>
            </a:endParaRPr>
          </a:p>
          <a:p>
            <a:pPr>
              <a:lnSpc>
                <a:spcPct val="100000"/>
              </a:lnSpc>
            </a:pPr>
            <a:endParaRPr b="0" lang="it-IT" sz="1800" spc="-1" strike="noStrike">
              <a:latin typeface="Arial"/>
            </a:endParaRPr>
          </a:p>
          <a:p>
            <a:pPr marL="216000" indent="-212760">
              <a:lnSpc>
                <a:spcPct val="100000"/>
              </a:lnSpc>
              <a:buClr>
                <a:srgbClr val="000000"/>
              </a:buClr>
              <a:buFont typeface="Wingdings" charset="2"/>
              <a:buChar char=""/>
            </a:pPr>
            <a:r>
              <a:rPr b="0" lang="it-IT" sz="1800" spc="-1" strike="noStrike">
                <a:solidFill>
                  <a:srgbClr val="000000"/>
                </a:solidFill>
                <a:latin typeface="Calibri"/>
                <a:ea typeface="DejaVu Sans"/>
              </a:rPr>
              <a:t>Bilancio consolidato;</a:t>
            </a:r>
            <a:endParaRPr b="0" lang="it-IT" sz="1800" spc="-1" strike="noStrike">
              <a:latin typeface="Arial"/>
            </a:endParaRPr>
          </a:p>
        </p:txBody>
      </p:sp>
    </p:spTree>
  </p:cSld>
  <p:transition spd="med">
    <p:plus/>
  </p:transition>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CustomShape 1"/>
          <p:cNvSpPr/>
          <p:nvPr/>
        </p:nvSpPr>
        <p:spPr>
          <a:xfrm>
            <a:off x="936000" y="1368000"/>
            <a:ext cx="7880400" cy="545040"/>
          </a:xfrm>
          <a:prstGeom prst="rect">
            <a:avLst/>
          </a:prstGeom>
          <a:noFill/>
          <a:ln w="9360">
            <a:noFill/>
          </a:ln>
        </p:spPr>
        <p:style>
          <a:lnRef idx="0"/>
          <a:fillRef idx="0"/>
          <a:effectRef idx="0"/>
          <a:fontRef idx="minor"/>
        </p:style>
        <p:txBody>
          <a:bodyPr lIns="90000" rIns="90000" tIns="45000" bIns="45000" anchor="b"/>
          <a:p>
            <a:pPr>
              <a:lnSpc>
                <a:spcPct val="100000"/>
              </a:lnSpc>
            </a:pPr>
            <a:r>
              <a:rPr b="1" lang="it-IT" sz="2400" spc="-1" strike="noStrike">
                <a:solidFill>
                  <a:srgbClr val="0d1f63"/>
                </a:solidFill>
                <a:latin typeface="Calibri"/>
                <a:ea typeface="DejaVu Sans"/>
              </a:rPr>
              <a:t>Entrate: suddivisione</a:t>
            </a:r>
            <a:endParaRPr b="0" lang="it-IT" sz="2400" spc="-1" strike="noStrike">
              <a:latin typeface="Arial"/>
            </a:endParaRPr>
          </a:p>
        </p:txBody>
      </p:sp>
      <p:sp>
        <p:nvSpPr>
          <p:cNvPr id="466" name="CustomShape 2"/>
          <p:cNvSpPr/>
          <p:nvPr/>
        </p:nvSpPr>
        <p:spPr>
          <a:xfrm>
            <a:off x="838080" y="2362320"/>
            <a:ext cx="6393960" cy="3720600"/>
          </a:xfrm>
          <a:prstGeom prst="rect">
            <a:avLst/>
          </a:prstGeom>
          <a:noFill/>
          <a:ln w="9360">
            <a:noFill/>
          </a:ln>
        </p:spPr>
        <p:style>
          <a:lnRef idx="0"/>
          <a:fillRef idx="0"/>
          <a:effectRef idx="0"/>
          <a:fontRef idx="minor"/>
        </p:style>
        <p:txBody>
          <a:bodyPr lIns="90000" rIns="90000" tIns="45000" bIns="45000"/>
          <a:p>
            <a:pPr marL="343080" indent="-339120">
              <a:lnSpc>
                <a:spcPct val="100000"/>
              </a:lnSpc>
            </a:pPr>
            <a:r>
              <a:rPr b="0" lang="it-IT" sz="1400" spc="-1" strike="noStrike">
                <a:solidFill>
                  <a:srgbClr val="000000"/>
                </a:solidFill>
                <a:latin typeface="Calibri"/>
                <a:ea typeface="DejaVu Sans"/>
              </a:rPr>
              <a:t>CORRENTI DI NATURA TRIBUTARIA (imposte, tasse, tributi speciali ed altre entrate proprie)</a:t>
            </a:r>
            <a:endParaRPr b="0" lang="it-IT" sz="1400" spc="-1" strike="noStrike">
              <a:latin typeface="Arial"/>
            </a:endParaRPr>
          </a:p>
          <a:p>
            <a:pPr marL="343080" indent="-339120">
              <a:lnSpc>
                <a:spcPct val="100000"/>
              </a:lnSpc>
            </a:pPr>
            <a:endParaRPr b="0" lang="it-IT" sz="1400" spc="-1" strike="noStrike">
              <a:latin typeface="Arial"/>
            </a:endParaRPr>
          </a:p>
          <a:p>
            <a:pPr marL="343080" indent="-339120">
              <a:lnSpc>
                <a:spcPct val="100000"/>
              </a:lnSpc>
            </a:pPr>
            <a:r>
              <a:rPr b="0" lang="it-IT" sz="1400" spc="-1" strike="noStrike">
                <a:solidFill>
                  <a:srgbClr val="000000"/>
                </a:solidFill>
                <a:latin typeface="Calibri"/>
                <a:ea typeface="DejaVu Sans"/>
              </a:rPr>
              <a:t>TRASFERIMENTI CORRENTI (da stato, Regione, altri enti settore pubblico)</a:t>
            </a:r>
            <a:endParaRPr b="0" lang="it-IT" sz="1400" spc="-1" strike="noStrike">
              <a:latin typeface="Arial"/>
            </a:endParaRPr>
          </a:p>
          <a:p>
            <a:pPr marL="343080" indent="-339120">
              <a:lnSpc>
                <a:spcPct val="100000"/>
              </a:lnSpc>
            </a:pPr>
            <a:endParaRPr b="0" lang="it-IT" sz="1400" spc="-1" strike="noStrike">
              <a:latin typeface="Arial"/>
            </a:endParaRPr>
          </a:p>
          <a:p>
            <a:pPr marL="343080" indent="-339120">
              <a:lnSpc>
                <a:spcPct val="100000"/>
              </a:lnSpc>
            </a:pPr>
            <a:r>
              <a:rPr b="0" lang="it-IT" sz="1400" spc="-1" strike="noStrike">
                <a:solidFill>
                  <a:srgbClr val="000000"/>
                </a:solidFill>
                <a:latin typeface="Calibri"/>
                <a:ea typeface="DejaVu Sans"/>
              </a:rPr>
              <a:t>EXTRATRIBUTARIE (proventi di servizi pubblici e beni dell’ente, interessi, utili di aziende e società, proventi diversi)</a:t>
            </a:r>
            <a:endParaRPr b="0" lang="it-IT" sz="1400" spc="-1" strike="noStrike">
              <a:latin typeface="Arial"/>
            </a:endParaRPr>
          </a:p>
          <a:p>
            <a:pPr marL="343080" indent="-339120">
              <a:lnSpc>
                <a:spcPct val="100000"/>
              </a:lnSpc>
            </a:pPr>
            <a:endParaRPr b="0" lang="it-IT" sz="1400" spc="-1" strike="noStrike">
              <a:latin typeface="Arial"/>
            </a:endParaRPr>
          </a:p>
          <a:p>
            <a:pPr marL="343080" indent="-339120">
              <a:lnSpc>
                <a:spcPct val="100000"/>
              </a:lnSpc>
            </a:pPr>
            <a:r>
              <a:rPr b="0" lang="it-IT" sz="1400" spc="-1" strike="noStrike">
                <a:solidFill>
                  <a:srgbClr val="000000"/>
                </a:solidFill>
                <a:latin typeface="Calibri"/>
                <a:ea typeface="DejaVu Sans"/>
              </a:rPr>
              <a:t>IN CONTO CAPITALE (Trasferimenti di capitale da altri soggetti, ad es. oneri di urbanizzazione e contributi da imprese)</a:t>
            </a:r>
            <a:endParaRPr b="0" lang="it-IT" sz="1400" spc="-1" strike="noStrike">
              <a:latin typeface="Arial"/>
            </a:endParaRPr>
          </a:p>
          <a:p>
            <a:pPr marL="343080" indent="-339120">
              <a:lnSpc>
                <a:spcPct val="100000"/>
              </a:lnSpc>
            </a:pPr>
            <a:endParaRPr b="0" lang="it-IT" sz="1400" spc="-1" strike="noStrike">
              <a:latin typeface="Arial"/>
            </a:endParaRPr>
          </a:p>
          <a:p>
            <a:pPr marL="343080" indent="-339120">
              <a:lnSpc>
                <a:spcPct val="100000"/>
              </a:lnSpc>
            </a:pPr>
            <a:r>
              <a:rPr b="0" lang="it-IT" sz="1400" spc="-1" strike="noStrike">
                <a:solidFill>
                  <a:srgbClr val="000000"/>
                </a:solidFill>
                <a:latin typeface="Calibri"/>
                <a:ea typeface="DejaVu Sans"/>
              </a:rPr>
              <a:t>DA RIDUZIONE ATTIVITA’ FINANZIARIE</a:t>
            </a:r>
            <a:endParaRPr b="0" lang="it-IT" sz="1400" spc="-1" strike="noStrike">
              <a:latin typeface="Arial"/>
            </a:endParaRPr>
          </a:p>
          <a:p>
            <a:pPr marL="343080" indent="-339120">
              <a:lnSpc>
                <a:spcPct val="100000"/>
              </a:lnSpc>
            </a:pPr>
            <a:endParaRPr b="0" lang="it-IT" sz="1400" spc="-1" strike="noStrike">
              <a:latin typeface="Arial"/>
            </a:endParaRPr>
          </a:p>
          <a:p>
            <a:pPr marL="343080" indent="-339120">
              <a:lnSpc>
                <a:spcPct val="100000"/>
              </a:lnSpc>
            </a:pPr>
            <a:r>
              <a:rPr b="0" lang="it-IT" sz="1400" spc="-1" strike="noStrike">
                <a:solidFill>
                  <a:srgbClr val="000000"/>
                </a:solidFill>
                <a:latin typeface="Calibri"/>
                <a:ea typeface="DejaVu Sans"/>
              </a:rPr>
              <a:t>ACCENSIONE PRESTITI</a:t>
            </a:r>
            <a:endParaRPr b="0" lang="it-IT" sz="1400" spc="-1" strike="noStrike">
              <a:latin typeface="Arial"/>
            </a:endParaRPr>
          </a:p>
          <a:p>
            <a:pPr marL="343080" indent="-339120">
              <a:lnSpc>
                <a:spcPct val="100000"/>
              </a:lnSpc>
            </a:pPr>
            <a:endParaRPr b="0" lang="it-IT" sz="1400" spc="-1" strike="noStrike">
              <a:latin typeface="Arial"/>
            </a:endParaRPr>
          </a:p>
          <a:p>
            <a:pPr marL="343080" indent="-339120">
              <a:lnSpc>
                <a:spcPct val="100000"/>
              </a:lnSpc>
            </a:pPr>
            <a:r>
              <a:rPr b="0" lang="it-IT" sz="1400" spc="-1" strike="noStrike">
                <a:solidFill>
                  <a:srgbClr val="000000"/>
                </a:solidFill>
                <a:latin typeface="Calibri"/>
                <a:ea typeface="DejaVu Sans"/>
              </a:rPr>
              <a:t>ANTICIPAZIONI DI TESORERIA </a:t>
            </a:r>
            <a:endParaRPr b="0" lang="it-IT" sz="1400" spc="-1" strike="noStrike">
              <a:latin typeface="Arial"/>
            </a:endParaRPr>
          </a:p>
          <a:p>
            <a:pPr marL="343080" indent="-339120">
              <a:lnSpc>
                <a:spcPct val="100000"/>
              </a:lnSpc>
            </a:pPr>
            <a:endParaRPr b="0" lang="it-IT" sz="1400" spc="-1" strike="noStrike">
              <a:latin typeface="Arial"/>
            </a:endParaRPr>
          </a:p>
          <a:p>
            <a:pPr marL="343080" indent="-339120">
              <a:lnSpc>
                <a:spcPct val="100000"/>
              </a:lnSpc>
            </a:pPr>
            <a:r>
              <a:rPr b="0" lang="it-IT" sz="1400" spc="-1" strike="noStrike">
                <a:solidFill>
                  <a:srgbClr val="000000"/>
                </a:solidFill>
                <a:latin typeface="Calibri"/>
                <a:ea typeface="DejaVu Sans"/>
              </a:rPr>
              <a:t>PER CONTO TERZI E PARTITE DI GIRO (ritenute, depositi cauzionali, rimborsi per conto terzi, split payment)</a:t>
            </a:r>
            <a:endParaRPr b="0" lang="it-IT" sz="1400" spc="-1" strike="noStrike">
              <a:latin typeface="Arial"/>
            </a:endParaRPr>
          </a:p>
          <a:p>
            <a:pPr marL="343080" indent="-339120">
              <a:lnSpc>
                <a:spcPct val="100000"/>
              </a:lnSpc>
            </a:pPr>
            <a:endParaRPr b="0" lang="it-IT" sz="1400" spc="-1" strike="noStrike">
              <a:latin typeface="Arial"/>
            </a:endParaRPr>
          </a:p>
        </p:txBody>
      </p:sp>
      <p:sp>
        <p:nvSpPr>
          <p:cNvPr id="467" name="CustomShape 3"/>
          <p:cNvSpPr/>
          <p:nvPr/>
        </p:nvSpPr>
        <p:spPr>
          <a:xfrm>
            <a:off x="7236000" y="2362320"/>
            <a:ext cx="1333080" cy="4206600"/>
          </a:xfrm>
          <a:prstGeom prst="rect">
            <a:avLst/>
          </a:prstGeom>
          <a:noFill/>
          <a:ln w="9360">
            <a:noFill/>
          </a:ln>
        </p:spPr>
        <p:style>
          <a:lnRef idx="0"/>
          <a:fillRef idx="0"/>
          <a:effectRef idx="0"/>
          <a:fontRef idx="minor"/>
        </p:style>
        <p:txBody>
          <a:bodyPr lIns="90000" rIns="90000" tIns="45000" bIns="45000"/>
          <a:p>
            <a:pPr marL="343080" indent="-337680">
              <a:lnSpc>
                <a:spcPct val="100000"/>
              </a:lnSpc>
            </a:pPr>
            <a:r>
              <a:rPr b="0" lang="it-IT" sz="1400" spc="-1" strike="noStrike">
                <a:solidFill>
                  <a:srgbClr val="000000"/>
                </a:solidFill>
                <a:latin typeface="Garamond"/>
                <a:ea typeface="DejaVu Sans"/>
              </a:rPr>
              <a:t>TITOLO 1</a:t>
            </a:r>
            <a:endParaRPr b="0" lang="it-IT" sz="1400" spc="-1" strike="noStrike">
              <a:latin typeface="Arial"/>
            </a:endParaRPr>
          </a:p>
          <a:p>
            <a:pPr marL="343080" indent="-337680">
              <a:lnSpc>
                <a:spcPct val="100000"/>
              </a:lnSpc>
            </a:pPr>
            <a:endParaRPr b="0" lang="it-IT" sz="1400" spc="-1" strike="noStrike">
              <a:latin typeface="Arial"/>
            </a:endParaRPr>
          </a:p>
          <a:p>
            <a:pPr marL="343080" indent="-337680">
              <a:lnSpc>
                <a:spcPct val="100000"/>
              </a:lnSpc>
            </a:pPr>
            <a:endParaRPr b="0" lang="it-IT" sz="1400" spc="-1" strike="noStrike">
              <a:latin typeface="Arial"/>
            </a:endParaRPr>
          </a:p>
          <a:p>
            <a:pPr marL="343080" indent="-337680">
              <a:lnSpc>
                <a:spcPct val="100000"/>
              </a:lnSpc>
            </a:pPr>
            <a:r>
              <a:rPr b="0" lang="it-IT" sz="1400" spc="-1" strike="noStrike">
                <a:solidFill>
                  <a:srgbClr val="000000"/>
                </a:solidFill>
                <a:latin typeface="Garamond"/>
                <a:ea typeface="DejaVu Sans"/>
              </a:rPr>
              <a:t>TITOLO 2</a:t>
            </a:r>
            <a:endParaRPr b="0" lang="it-IT" sz="1400" spc="-1" strike="noStrike">
              <a:latin typeface="Arial"/>
            </a:endParaRPr>
          </a:p>
          <a:p>
            <a:pPr marL="343080" indent="-337680">
              <a:lnSpc>
                <a:spcPct val="100000"/>
              </a:lnSpc>
            </a:pPr>
            <a:endParaRPr b="0" lang="it-IT" sz="1400" spc="-1" strike="noStrike">
              <a:latin typeface="Arial"/>
            </a:endParaRPr>
          </a:p>
          <a:p>
            <a:pPr marL="343080" indent="-337680">
              <a:lnSpc>
                <a:spcPct val="100000"/>
              </a:lnSpc>
            </a:pPr>
            <a:r>
              <a:rPr b="0" lang="it-IT" sz="1400" spc="-1" strike="noStrike">
                <a:solidFill>
                  <a:srgbClr val="000000"/>
                </a:solidFill>
                <a:latin typeface="Garamond"/>
                <a:ea typeface="DejaVu Sans"/>
              </a:rPr>
              <a:t>TITOLO 3</a:t>
            </a:r>
            <a:endParaRPr b="0" lang="it-IT" sz="1400" spc="-1" strike="noStrike">
              <a:latin typeface="Arial"/>
            </a:endParaRPr>
          </a:p>
          <a:p>
            <a:pPr marL="343080" indent="-337680">
              <a:lnSpc>
                <a:spcPct val="100000"/>
              </a:lnSpc>
            </a:pPr>
            <a:endParaRPr b="0" lang="it-IT" sz="1400" spc="-1" strike="noStrike">
              <a:latin typeface="Arial"/>
            </a:endParaRPr>
          </a:p>
          <a:p>
            <a:pPr marL="343080" indent="-337680">
              <a:lnSpc>
                <a:spcPct val="100000"/>
              </a:lnSpc>
            </a:pPr>
            <a:endParaRPr b="0" lang="it-IT" sz="1400" spc="-1" strike="noStrike">
              <a:latin typeface="Arial"/>
            </a:endParaRPr>
          </a:p>
          <a:p>
            <a:pPr marL="343080" indent="-337680">
              <a:lnSpc>
                <a:spcPct val="100000"/>
              </a:lnSpc>
            </a:pPr>
            <a:endParaRPr b="0" lang="it-IT" sz="1400" spc="-1" strike="noStrike">
              <a:latin typeface="Arial"/>
            </a:endParaRPr>
          </a:p>
          <a:p>
            <a:pPr marL="343080" indent="-337680">
              <a:lnSpc>
                <a:spcPct val="100000"/>
              </a:lnSpc>
            </a:pPr>
            <a:r>
              <a:rPr b="0" lang="it-IT" sz="1400" spc="-1" strike="noStrike">
                <a:solidFill>
                  <a:srgbClr val="000000"/>
                </a:solidFill>
                <a:latin typeface="Garamond"/>
                <a:ea typeface="DejaVu Sans"/>
              </a:rPr>
              <a:t>TITOLO 4</a:t>
            </a:r>
            <a:endParaRPr b="0" lang="it-IT" sz="1400" spc="-1" strike="noStrike">
              <a:latin typeface="Arial"/>
            </a:endParaRPr>
          </a:p>
          <a:p>
            <a:pPr marL="343080" indent="-337680">
              <a:lnSpc>
                <a:spcPct val="100000"/>
              </a:lnSpc>
            </a:pPr>
            <a:endParaRPr b="0" lang="it-IT" sz="1400" spc="-1" strike="noStrike">
              <a:latin typeface="Arial"/>
            </a:endParaRPr>
          </a:p>
          <a:p>
            <a:pPr marL="343080" indent="-337680">
              <a:lnSpc>
                <a:spcPct val="100000"/>
              </a:lnSpc>
            </a:pPr>
            <a:r>
              <a:rPr b="0" lang="it-IT" sz="1400" spc="-1" strike="noStrike">
                <a:solidFill>
                  <a:srgbClr val="000000"/>
                </a:solidFill>
                <a:latin typeface="Garamond"/>
                <a:ea typeface="DejaVu Sans"/>
              </a:rPr>
              <a:t>TITOLO 5</a:t>
            </a:r>
            <a:endParaRPr b="0" lang="it-IT" sz="1400" spc="-1" strike="noStrike">
              <a:latin typeface="Arial"/>
            </a:endParaRPr>
          </a:p>
          <a:p>
            <a:pPr marL="343080" indent="-337680">
              <a:lnSpc>
                <a:spcPct val="100000"/>
              </a:lnSpc>
            </a:pPr>
            <a:endParaRPr b="0" lang="it-IT" sz="1400" spc="-1" strike="noStrike">
              <a:latin typeface="Arial"/>
            </a:endParaRPr>
          </a:p>
          <a:p>
            <a:pPr marL="343080" indent="-337680">
              <a:lnSpc>
                <a:spcPct val="100000"/>
              </a:lnSpc>
            </a:pPr>
            <a:r>
              <a:rPr b="0" lang="it-IT" sz="1400" spc="-1" strike="noStrike">
                <a:solidFill>
                  <a:srgbClr val="000000"/>
                </a:solidFill>
                <a:latin typeface="Garamond"/>
                <a:ea typeface="DejaVu Sans"/>
              </a:rPr>
              <a:t>TITOLO 6</a:t>
            </a:r>
            <a:endParaRPr b="0" lang="it-IT" sz="1400" spc="-1" strike="noStrike">
              <a:latin typeface="Arial"/>
            </a:endParaRPr>
          </a:p>
          <a:p>
            <a:pPr marL="343080" indent="-337680">
              <a:lnSpc>
                <a:spcPct val="100000"/>
              </a:lnSpc>
            </a:pPr>
            <a:endParaRPr b="0" lang="it-IT" sz="1400" spc="-1" strike="noStrike">
              <a:latin typeface="Arial"/>
            </a:endParaRPr>
          </a:p>
          <a:p>
            <a:pPr marL="343080" indent="-337680">
              <a:lnSpc>
                <a:spcPct val="100000"/>
              </a:lnSpc>
            </a:pPr>
            <a:r>
              <a:rPr b="0" lang="it-IT" sz="1400" spc="-1" strike="noStrike">
                <a:solidFill>
                  <a:srgbClr val="000000"/>
                </a:solidFill>
                <a:latin typeface="Garamond"/>
                <a:ea typeface="DejaVu Sans"/>
              </a:rPr>
              <a:t>TITOLO 7</a:t>
            </a:r>
            <a:endParaRPr b="0" lang="it-IT" sz="1400" spc="-1" strike="noStrike">
              <a:latin typeface="Arial"/>
            </a:endParaRPr>
          </a:p>
          <a:p>
            <a:pPr marL="343080" indent="-337680">
              <a:lnSpc>
                <a:spcPct val="100000"/>
              </a:lnSpc>
            </a:pPr>
            <a:endParaRPr b="0" lang="it-IT" sz="1400" spc="-1" strike="noStrike">
              <a:latin typeface="Arial"/>
            </a:endParaRPr>
          </a:p>
          <a:p>
            <a:pPr marL="343080" indent="-337680">
              <a:lnSpc>
                <a:spcPct val="100000"/>
              </a:lnSpc>
            </a:pPr>
            <a:r>
              <a:rPr b="0" lang="it-IT" sz="1400" spc="-1" strike="noStrike">
                <a:solidFill>
                  <a:srgbClr val="000000"/>
                </a:solidFill>
                <a:latin typeface="Garamond"/>
                <a:ea typeface="DejaVu Sans"/>
              </a:rPr>
              <a:t>TITOLO 9</a:t>
            </a:r>
            <a:endParaRPr b="0" lang="it-IT" sz="1400" spc="-1" strike="noStrike">
              <a:latin typeface="Arial"/>
            </a:endParaRPr>
          </a:p>
          <a:p>
            <a:pPr marL="343080" indent="-337680">
              <a:lnSpc>
                <a:spcPct val="100000"/>
              </a:lnSpc>
            </a:pPr>
            <a:endParaRPr b="0" lang="it-IT" sz="1400" spc="-1" strike="noStrike">
              <a:latin typeface="Arial"/>
            </a:endParaRPr>
          </a:p>
        </p:txBody>
      </p:sp>
      <p:pic>
        <p:nvPicPr>
          <p:cNvPr id="468" name="Picture 134" descr=""/>
          <p:cNvPicPr/>
          <p:nvPr/>
        </p:nvPicPr>
        <p:blipFill>
          <a:blip r:embed="rId1"/>
          <a:stretch/>
        </p:blipFill>
        <p:spPr>
          <a:xfrm>
            <a:off x="3357720" y="214200"/>
            <a:ext cx="3596760" cy="1118880"/>
          </a:xfrm>
          <a:prstGeom prst="rect">
            <a:avLst/>
          </a:prstGeom>
          <a:ln w="9360">
            <a:noFill/>
          </a:ln>
        </p:spPr>
      </p:pic>
      <p:sp>
        <p:nvSpPr>
          <p:cNvPr id="469" name="Line 4"/>
          <p:cNvSpPr/>
          <p:nvPr/>
        </p:nvSpPr>
        <p:spPr>
          <a:xfrm>
            <a:off x="1000080" y="2928600"/>
            <a:ext cx="7143480" cy="1800"/>
          </a:xfrm>
          <a:prstGeom prst="line">
            <a:avLst/>
          </a:prstGeom>
          <a:ln>
            <a:solidFill>
              <a:srgbClr val="006dbb"/>
            </a:solidFill>
            <a:round/>
          </a:ln>
        </p:spPr>
        <p:style>
          <a:lnRef idx="1">
            <a:schemeClr val="accent1"/>
          </a:lnRef>
          <a:fillRef idx="0">
            <a:schemeClr val="accent1"/>
          </a:fillRef>
          <a:effectRef idx="0">
            <a:schemeClr val="accent1"/>
          </a:effectRef>
          <a:fontRef idx="minor"/>
        </p:style>
      </p:sp>
      <p:sp>
        <p:nvSpPr>
          <p:cNvPr id="470" name="Line 5"/>
          <p:cNvSpPr/>
          <p:nvPr/>
        </p:nvSpPr>
        <p:spPr>
          <a:xfrm>
            <a:off x="928440" y="3357360"/>
            <a:ext cx="7143840" cy="1440"/>
          </a:xfrm>
          <a:prstGeom prst="line">
            <a:avLst/>
          </a:prstGeom>
          <a:ln>
            <a:solidFill>
              <a:srgbClr val="006dbb"/>
            </a:solidFill>
            <a:round/>
          </a:ln>
        </p:spPr>
        <p:style>
          <a:lnRef idx="1">
            <a:schemeClr val="accent1"/>
          </a:lnRef>
          <a:fillRef idx="0">
            <a:schemeClr val="accent1"/>
          </a:fillRef>
          <a:effectRef idx="0">
            <a:schemeClr val="accent1"/>
          </a:effectRef>
          <a:fontRef idx="minor"/>
        </p:style>
      </p:sp>
      <p:sp>
        <p:nvSpPr>
          <p:cNvPr id="471" name="Line 6"/>
          <p:cNvSpPr/>
          <p:nvPr/>
        </p:nvSpPr>
        <p:spPr>
          <a:xfrm>
            <a:off x="971280" y="4005000"/>
            <a:ext cx="7143840" cy="1800"/>
          </a:xfrm>
          <a:prstGeom prst="line">
            <a:avLst/>
          </a:prstGeom>
          <a:ln>
            <a:solidFill>
              <a:srgbClr val="006dbb"/>
            </a:solidFill>
            <a:round/>
          </a:ln>
        </p:spPr>
        <p:style>
          <a:lnRef idx="1">
            <a:schemeClr val="accent1"/>
          </a:lnRef>
          <a:fillRef idx="0">
            <a:schemeClr val="accent1"/>
          </a:fillRef>
          <a:effectRef idx="0">
            <a:schemeClr val="accent1"/>
          </a:effectRef>
          <a:fontRef idx="minor"/>
        </p:style>
      </p:sp>
      <p:sp>
        <p:nvSpPr>
          <p:cNvPr id="472" name="Line 7"/>
          <p:cNvSpPr/>
          <p:nvPr/>
        </p:nvSpPr>
        <p:spPr>
          <a:xfrm>
            <a:off x="1000080" y="4572000"/>
            <a:ext cx="7143480" cy="1440"/>
          </a:xfrm>
          <a:prstGeom prst="line">
            <a:avLst/>
          </a:prstGeom>
          <a:ln>
            <a:solidFill>
              <a:srgbClr val="006dbb"/>
            </a:solidFill>
            <a:round/>
          </a:ln>
        </p:spPr>
        <p:style>
          <a:lnRef idx="1">
            <a:schemeClr val="accent1"/>
          </a:lnRef>
          <a:fillRef idx="0">
            <a:schemeClr val="accent1"/>
          </a:fillRef>
          <a:effectRef idx="0">
            <a:schemeClr val="accent1"/>
          </a:effectRef>
          <a:fontRef idx="minor"/>
        </p:style>
      </p:sp>
      <p:sp>
        <p:nvSpPr>
          <p:cNvPr id="473" name="Line 8"/>
          <p:cNvSpPr/>
          <p:nvPr/>
        </p:nvSpPr>
        <p:spPr>
          <a:xfrm>
            <a:off x="928440" y="5072040"/>
            <a:ext cx="7143840" cy="1440"/>
          </a:xfrm>
          <a:prstGeom prst="line">
            <a:avLst/>
          </a:prstGeom>
          <a:ln>
            <a:solidFill>
              <a:srgbClr val="006dbb"/>
            </a:solidFill>
            <a:round/>
          </a:ln>
        </p:spPr>
        <p:style>
          <a:lnRef idx="1">
            <a:schemeClr val="accent1"/>
          </a:lnRef>
          <a:fillRef idx="0">
            <a:schemeClr val="accent1"/>
          </a:fillRef>
          <a:effectRef idx="0">
            <a:schemeClr val="accent1"/>
          </a:effectRef>
          <a:fontRef idx="minor"/>
        </p:style>
      </p:sp>
      <p:sp>
        <p:nvSpPr>
          <p:cNvPr id="474" name="Line 9"/>
          <p:cNvSpPr/>
          <p:nvPr/>
        </p:nvSpPr>
        <p:spPr>
          <a:xfrm>
            <a:off x="928440" y="5500440"/>
            <a:ext cx="7143840" cy="1800"/>
          </a:xfrm>
          <a:prstGeom prst="line">
            <a:avLst/>
          </a:prstGeom>
          <a:ln>
            <a:solidFill>
              <a:srgbClr val="006dbb"/>
            </a:solidFill>
            <a:round/>
          </a:ln>
        </p:spPr>
        <p:style>
          <a:lnRef idx="1">
            <a:schemeClr val="accent1"/>
          </a:lnRef>
          <a:fillRef idx="0">
            <a:schemeClr val="accent1"/>
          </a:fillRef>
          <a:effectRef idx="0">
            <a:schemeClr val="accent1"/>
          </a:effectRef>
          <a:fontRef idx="minor"/>
        </p:style>
      </p:sp>
      <p:sp>
        <p:nvSpPr>
          <p:cNvPr id="475" name="Line 10"/>
          <p:cNvSpPr/>
          <p:nvPr/>
        </p:nvSpPr>
        <p:spPr>
          <a:xfrm>
            <a:off x="928440" y="5929200"/>
            <a:ext cx="7143840" cy="1440"/>
          </a:xfrm>
          <a:prstGeom prst="line">
            <a:avLst/>
          </a:prstGeom>
          <a:ln>
            <a:solidFill>
              <a:srgbClr val="006dbb"/>
            </a:solidFill>
            <a:round/>
          </a:ln>
        </p:spPr>
        <p:style>
          <a:lnRef idx="1">
            <a:schemeClr val="accent1"/>
          </a:lnRef>
          <a:fillRef idx="0">
            <a:schemeClr val="accent1"/>
          </a:fillRef>
          <a:effectRef idx="0">
            <a:schemeClr val="accent1"/>
          </a:effectRef>
          <a:fontRef idx="minor"/>
        </p:style>
      </p:sp>
    </p:spTree>
  </p:cSld>
  <p:transition spd="med">
    <p:plus/>
  </p:transition>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CustomShape 1"/>
          <p:cNvSpPr/>
          <p:nvPr/>
        </p:nvSpPr>
        <p:spPr>
          <a:xfrm>
            <a:off x="762120" y="762120"/>
            <a:ext cx="7921080" cy="1139400"/>
          </a:xfrm>
          <a:prstGeom prst="rect">
            <a:avLst/>
          </a:prstGeom>
          <a:noFill/>
          <a:ln w="9360">
            <a:noFill/>
          </a:ln>
        </p:spPr>
        <p:style>
          <a:lnRef idx="0"/>
          <a:fillRef idx="0"/>
          <a:effectRef idx="0"/>
          <a:fontRef idx="minor"/>
        </p:style>
        <p:txBody>
          <a:bodyPr lIns="90000" rIns="90000" tIns="45000" bIns="45000" anchor="b"/>
          <a:p>
            <a:pPr>
              <a:lnSpc>
                <a:spcPct val="100000"/>
              </a:lnSpc>
            </a:pPr>
            <a:r>
              <a:rPr b="1" lang="it-IT" sz="2400" spc="-1" strike="noStrike">
                <a:solidFill>
                  <a:srgbClr val="0d1f63"/>
                </a:solidFill>
                <a:latin typeface="Calibri"/>
                <a:ea typeface="DejaVu Sans"/>
              </a:rPr>
              <a:t>Entrate Tributarie: IMU</a:t>
            </a:r>
            <a:endParaRPr b="0" lang="it-IT" sz="2400" spc="-1" strike="noStrike">
              <a:latin typeface="Arial"/>
            </a:endParaRPr>
          </a:p>
        </p:txBody>
      </p:sp>
      <p:pic>
        <p:nvPicPr>
          <p:cNvPr id="477" name="Picture 18" descr=""/>
          <p:cNvPicPr/>
          <p:nvPr/>
        </p:nvPicPr>
        <p:blipFill>
          <a:blip r:embed="rId1"/>
          <a:stretch/>
        </p:blipFill>
        <p:spPr>
          <a:xfrm>
            <a:off x="3357720" y="214200"/>
            <a:ext cx="3596760" cy="1118880"/>
          </a:xfrm>
          <a:prstGeom prst="rect">
            <a:avLst/>
          </a:prstGeom>
          <a:ln w="9360">
            <a:noFill/>
          </a:ln>
        </p:spPr>
      </p:pic>
      <p:sp>
        <p:nvSpPr>
          <p:cNvPr id="478" name="CustomShape 2"/>
          <p:cNvSpPr/>
          <p:nvPr/>
        </p:nvSpPr>
        <p:spPr>
          <a:xfrm>
            <a:off x="1116000" y="2852640"/>
            <a:ext cx="3569760" cy="910080"/>
          </a:xfrm>
          <a:prstGeom prst="rect">
            <a:avLst/>
          </a:prstGeom>
          <a:noFill/>
          <a:ln w="9360">
            <a:noFill/>
          </a:ln>
        </p:spPr>
        <p:style>
          <a:lnRef idx="0"/>
          <a:fillRef idx="0"/>
          <a:effectRef idx="0"/>
          <a:fontRef idx="minor"/>
        </p:style>
        <p:txBody>
          <a:bodyPr lIns="90000" rIns="90000" tIns="45000" bIns="45000"/>
          <a:p>
            <a:pPr marL="216000" indent="-212760">
              <a:lnSpc>
                <a:spcPct val="100000"/>
              </a:lnSpc>
              <a:buClr>
                <a:srgbClr val="000000"/>
              </a:buClr>
              <a:buFont typeface="Wingdings" charset="2"/>
              <a:buChar char=""/>
            </a:pPr>
            <a:r>
              <a:rPr b="0" lang="it-IT" sz="1800" spc="-1" strike="noStrike">
                <a:solidFill>
                  <a:srgbClr val="000000"/>
                </a:solidFill>
                <a:latin typeface="Calibri"/>
                <a:ea typeface="DejaVu Sans"/>
              </a:rPr>
              <a:t>conferma aliquote;</a:t>
            </a:r>
            <a:endParaRPr b="0" lang="it-IT" sz="1800" spc="-1" strike="noStrike">
              <a:latin typeface="Arial"/>
            </a:endParaRPr>
          </a:p>
          <a:p>
            <a:pPr marL="216000" indent="-212760">
              <a:lnSpc>
                <a:spcPct val="100000"/>
              </a:lnSpc>
              <a:buClr>
                <a:srgbClr val="000000"/>
              </a:buClr>
              <a:buFont typeface="Wingdings" charset="2"/>
              <a:buChar char=""/>
            </a:pPr>
            <a:r>
              <a:rPr b="0" lang="it-IT" sz="1800" spc="-1" strike="noStrike">
                <a:solidFill>
                  <a:srgbClr val="000000"/>
                </a:solidFill>
                <a:latin typeface="Calibri"/>
                <a:ea typeface="DejaVu Sans"/>
              </a:rPr>
              <a:t>riduzione 25% per gli immobili locati a canone concordato;</a:t>
            </a:r>
            <a:endParaRPr b="0" lang="it-IT" sz="1800" spc="-1" strike="noStrike">
              <a:latin typeface="Arial"/>
            </a:endParaRPr>
          </a:p>
        </p:txBody>
      </p:sp>
      <p:graphicFrame>
        <p:nvGraphicFramePr>
          <p:cNvPr id="479" name="Table 3"/>
          <p:cNvGraphicFramePr/>
          <p:nvPr/>
        </p:nvGraphicFramePr>
        <p:xfrm>
          <a:off x="5076720" y="2349360"/>
          <a:ext cx="3669840" cy="4181040"/>
        </p:xfrm>
        <a:graphic>
          <a:graphicData uri="http://schemas.openxmlformats.org/drawingml/2006/table">
            <a:tbl>
              <a:tblPr/>
              <a:tblGrid>
                <a:gridCol w="2124000"/>
                <a:gridCol w="1546200"/>
              </a:tblGrid>
              <a:tr h="523800">
                <a:tc>
                  <a:txBody>
                    <a:bodyPr lIns="90000" rIns="90000"/>
                    <a:p>
                      <a:pPr algn="ctr">
                        <a:lnSpc>
                          <a:spcPct val="100000"/>
                        </a:lnSpc>
                      </a:pPr>
                      <a:r>
                        <a:rPr b="1" lang="it-IT" sz="1000" spc="-1" strike="noStrike">
                          <a:solidFill>
                            <a:srgbClr val="000000"/>
                          </a:solidFill>
                          <a:latin typeface="Calibri"/>
                          <a:ea typeface="Times New Roman"/>
                        </a:rPr>
                        <a:t>Tipologia</a:t>
                      </a:r>
                      <a:endParaRPr b="0" lang="it-IT" sz="1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p>
                      <a:pPr algn="ctr">
                        <a:lnSpc>
                          <a:spcPct val="100000"/>
                        </a:lnSpc>
                      </a:pPr>
                      <a:r>
                        <a:rPr b="1" lang="it-IT" sz="1000" spc="-1" strike="noStrike">
                          <a:solidFill>
                            <a:srgbClr val="000000"/>
                          </a:solidFill>
                          <a:latin typeface="Calibri"/>
                          <a:ea typeface="Times New Roman"/>
                        </a:rPr>
                        <a:t>Aliquota da applicare</a:t>
                      </a:r>
                      <a:endParaRPr b="0" lang="it-IT" sz="1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220320">
                <a:tc>
                  <a:txBody>
                    <a:bodyPr lIns="90000" rIns="90000"/>
                    <a:p>
                      <a:pPr algn="just">
                        <a:lnSpc>
                          <a:spcPct val="100000"/>
                        </a:lnSpc>
                      </a:pPr>
                      <a:r>
                        <a:rPr b="0" lang="it-IT" sz="800" spc="-1" strike="noStrike">
                          <a:solidFill>
                            <a:srgbClr val="000000"/>
                          </a:solidFill>
                          <a:latin typeface="Calibri"/>
                          <a:ea typeface="Times New Roman"/>
                        </a:rPr>
                        <a:t>Abitazione Principale A/1 A/8 A/9</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r">
                        <a:lnSpc>
                          <a:spcPct val="100000"/>
                        </a:lnSpc>
                      </a:pPr>
                      <a:r>
                        <a:rPr b="0" lang="it-IT" sz="800" spc="-1" strike="noStrike">
                          <a:solidFill>
                            <a:srgbClr val="000000"/>
                          </a:solidFill>
                          <a:latin typeface="Calibri"/>
                          <a:ea typeface="Times New Roman"/>
                        </a:rPr>
                        <a:t>0,4 per cento</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r>
              <a:tr h="345960">
                <a:tc>
                  <a:txBody>
                    <a:bodyPr lIns="90000" rIns="90000"/>
                    <a:p>
                      <a:pPr algn="just">
                        <a:lnSpc>
                          <a:spcPct val="100000"/>
                        </a:lnSpc>
                      </a:pPr>
                      <a:r>
                        <a:rPr b="0" lang="it-IT" sz="800" spc="-1" strike="noStrike">
                          <a:solidFill>
                            <a:srgbClr val="000000"/>
                          </a:solidFill>
                          <a:latin typeface="Calibri"/>
                          <a:ea typeface="Times New Roman"/>
                        </a:rPr>
                        <a:t>Pertinenze alle abitazioni principali A/1 A8/ A/9 </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0" lang="it-IT" sz="800" spc="-1" strike="noStrike">
                          <a:solidFill>
                            <a:srgbClr val="000000"/>
                          </a:solidFill>
                          <a:latin typeface="Calibri"/>
                          <a:ea typeface="Times New Roman"/>
                        </a:rPr>
                        <a:t>0,4 per cento</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474480">
                <a:tc>
                  <a:txBody>
                    <a:bodyPr lIns="90000" rIns="90000"/>
                    <a:p>
                      <a:pPr algn="just">
                        <a:lnSpc>
                          <a:spcPct val="100000"/>
                        </a:lnSpc>
                      </a:pPr>
                      <a:r>
                        <a:rPr b="0" lang="it-IT" sz="800" spc="-1" strike="noStrike">
                          <a:solidFill>
                            <a:srgbClr val="000000"/>
                          </a:solidFill>
                          <a:latin typeface="Calibri"/>
                          <a:ea typeface="Times New Roman"/>
                        </a:rPr>
                        <a:t>Unità immobiliare e relativa pertinenza posseduta dai cittadini italiani non residenti nel territorio dello Stato </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r">
                        <a:lnSpc>
                          <a:spcPct val="100000"/>
                        </a:lnSpc>
                      </a:pPr>
                      <a:r>
                        <a:rPr b="0" lang="it-IT" sz="800" spc="-1" strike="noStrike">
                          <a:solidFill>
                            <a:srgbClr val="000000"/>
                          </a:solidFill>
                          <a:latin typeface="Calibri"/>
                          <a:ea typeface="Times New Roman"/>
                        </a:rPr>
                        <a:t>0,4 per cento</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r>
              <a:tr h="345960">
                <a:tc>
                  <a:txBody>
                    <a:bodyPr lIns="90000" rIns="90000"/>
                    <a:p>
                      <a:pPr algn="just">
                        <a:lnSpc>
                          <a:spcPct val="100000"/>
                        </a:lnSpc>
                      </a:pPr>
                      <a:r>
                        <a:rPr b="0" lang="it-IT" sz="800" spc="-1" strike="noStrike">
                          <a:solidFill>
                            <a:srgbClr val="000000"/>
                          </a:solidFill>
                          <a:latin typeface="Calibri"/>
                          <a:ea typeface="Times New Roman"/>
                        </a:rPr>
                        <a:t>Immobili concessi in comodato gratuito e relative pertinenze</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0" lang="it-IT" sz="800" spc="-1" strike="noStrike">
                          <a:solidFill>
                            <a:srgbClr val="000000"/>
                          </a:solidFill>
                          <a:latin typeface="Calibri"/>
                          <a:ea typeface="Times New Roman"/>
                        </a:rPr>
                        <a:t>0,84 per cento</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222120">
                <a:tc>
                  <a:txBody>
                    <a:bodyPr lIns="90000" rIns="90000"/>
                    <a:p>
                      <a:pPr algn="just">
                        <a:lnSpc>
                          <a:spcPct val="100000"/>
                        </a:lnSpc>
                      </a:pPr>
                      <a:r>
                        <a:rPr b="0" lang="it-IT" sz="800" spc="-1" strike="noStrike">
                          <a:solidFill>
                            <a:srgbClr val="000000"/>
                          </a:solidFill>
                          <a:latin typeface="Calibri"/>
                          <a:ea typeface="Times New Roman"/>
                        </a:rPr>
                        <a:t>Aliquota ordinaria</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r">
                        <a:lnSpc>
                          <a:spcPct val="100000"/>
                        </a:lnSpc>
                      </a:pPr>
                      <a:r>
                        <a:rPr b="0" lang="it-IT" sz="800" spc="-1" strike="noStrike">
                          <a:solidFill>
                            <a:srgbClr val="000000"/>
                          </a:solidFill>
                          <a:latin typeface="Calibri"/>
                          <a:ea typeface="Times New Roman"/>
                        </a:rPr>
                        <a:t>0,84 per cento</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r>
              <a:tr h="345960">
                <a:tc>
                  <a:txBody>
                    <a:bodyPr lIns="90000" rIns="90000"/>
                    <a:p>
                      <a:pPr algn="just">
                        <a:lnSpc>
                          <a:spcPct val="100000"/>
                        </a:lnSpc>
                      </a:pPr>
                      <a:r>
                        <a:rPr b="0" lang="it-IT" sz="800" spc="-1" strike="noStrike">
                          <a:solidFill>
                            <a:srgbClr val="000000"/>
                          </a:solidFill>
                          <a:latin typeface="Calibri"/>
                          <a:ea typeface="Times New Roman"/>
                        </a:rPr>
                        <a:t>Immobili di tipo residenziale locati a canone libero e relative pertinenze</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0" lang="it-IT" sz="800" spc="-1" strike="noStrike">
                          <a:solidFill>
                            <a:srgbClr val="000000"/>
                          </a:solidFill>
                          <a:latin typeface="Calibri"/>
                          <a:ea typeface="Times New Roman"/>
                        </a:rPr>
                        <a:t>0,84 per cento</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347400">
                <a:tc>
                  <a:txBody>
                    <a:bodyPr lIns="90000" rIns="90000"/>
                    <a:p>
                      <a:pPr algn="just">
                        <a:lnSpc>
                          <a:spcPct val="100000"/>
                        </a:lnSpc>
                      </a:pPr>
                      <a:r>
                        <a:rPr b="0" lang="it-IT" sz="800" spc="-1" strike="noStrike">
                          <a:solidFill>
                            <a:srgbClr val="000000"/>
                          </a:solidFill>
                          <a:latin typeface="Calibri"/>
                          <a:ea typeface="Times New Roman"/>
                        </a:rPr>
                        <a:t>Immobili affittati a canone concordato e relative pertinenze</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r">
                        <a:lnSpc>
                          <a:spcPct val="100000"/>
                        </a:lnSpc>
                      </a:pPr>
                      <a:r>
                        <a:rPr b="0" lang="it-IT" sz="800" spc="-1" strike="noStrike">
                          <a:solidFill>
                            <a:srgbClr val="000000"/>
                          </a:solidFill>
                          <a:latin typeface="Calibri"/>
                          <a:ea typeface="Times New Roman"/>
                        </a:rPr>
                        <a:t>0,55 per cento</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r>
              <a:tr h="222120">
                <a:tc>
                  <a:txBody>
                    <a:bodyPr lIns="90000" rIns="90000"/>
                    <a:p>
                      <a:pPr algn="just">
                        <a:lnSpc>
                          <a:spcPct val="100000"/>
                        </a:lnSpc>
                      </a:pPr>
                      <a:r>
                        <a:rPr b="0" lang="it-IT" sz="800" spc="-1" strike="noStrike">
                          <a:solidFill>
                            <a:srgbClr val="000000"/>
                          </a:solidFill>
                          <a:latin typeface="Calibri"/>
                          <a:ea typeface="Times New Roman"/>
                        </a:rPr>
                        <a:t>Immobili residenziali sfitti e pertinenze</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0" lang="it-IT" sz="800" spc="-1" strike="noStrike">
                          <a:solidFill>
                            <a:srgbClr val="000000"/>
                          </a:solidFill>
                          <a:latin typeface="Calibri"/>
                          <a:ea typeface="Times New Roman"/>
                        </a:rPr>
                        <a:t>0,96 per cento</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218880">
                <a:tc>
                  <a:txBody>
                    <a:bodyPr lIns="90000" rIns="90000"/>
                    <a:p>
                      <a:pPr algn="just">
                        <a:lnSpc>
                          <a:spcPct val="100000"/>
                        </a:lnSpc>
                      </a:pPr>
                      <a:r>
                        <a:rPr b="0" lang="it-IT" sz="800" spc="-1" strike="noStrike">
                          <a:solidFill>
                            <a:srgbClr val="000000"/>
                          </a:solidFill>
                          <a:latin typeface="Calibri"/>
                          <a:ea typeface="Times New Roman"/>
                        </a:rPr>
                        <a:t>Alloggi IACP </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r">
                        <a:lnSpc>
                          <a:spcPct val="100000"/>
                        </a:lnSpc>
                      </a:pPr>
                      <a:r>
                        <a:rPr b="0" lang="it-IT" sz="800" spc="-1" strike="noStrike">
                          <a:solidFill>
                            <a:srgbClr val="000000"/>
                          </a:solidFill>
                          <a:latin typeface="Calibri"/>
                          <a:ea typeface="Times New Roman"/>
                        </a:rPr>
                        <a:t>0,2 per cento</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r>
              <a:tr h="473040">
                <a:tc>
                  <a:txBody>
                    <a:bodyPr lIns="90000" rIns="90000"/>
                    <a:p>
                      <a:pPr algn="just">
                        <a:lnSpc>
                          <a:spcPct val="100000"/>
                        </a:lnSpc>
                      </a:pPr>
                      <a:r>
                        <a:rPr b="0" lang="it-IT" sz="800" spc="-1" strike="noStrike">
                          <a:solidFill>
                            <a:srgbClr val="000000"/>
                          </a:solidFill>
                          <a:latin typeface="Calibri"/>
                          <a:ea typeface="Times New Roman"/>
                        </a:rPr>
                        <a:t>Terreni agricoli posseduti e condotti da persone fisiche o imprenditori agricoli professionali</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0" lang="it-IT" sz="800" spc="-1" strike="noStrike">
                          <a:solidFill>
                            <a:srgbClr val="000000"/>
                          </a:solidFill>
                          <a:latin typeface="Calibri"/>
                          <a:ea typeface="Times New Roman"/>
                        </a:rPr>
                        <a:t>ESENTATI</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222120">
                <a:tc>
                  <a:txBody>
                    <a:bodyPr lIns="90000" rIns="90000"/>
                    <a:p>
                      <a:pPr algn="just">
                        <a:lnSpc>
                          <a:spcPct val="100000"/>
                        </a:lnSpc>
                      </a:pPr>
                      <a:r>
                        <a:rPr b="1" lang="it-IT" sz="800" spc="-1" strike="noStrike">
                          <a:solidFill>
                            <a:srgbClr val="000000"/>
                          </a:solidFill>
                          <a:latin typeface="Calibri"/>
                          <a:ea typeface="Times New Roman"/>
                        </a:rPr>
                        <a:t>Terreni agricoli</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r">
                        <a:lnSpc>
                          <a:spcPct val="100000"/>
                        </a:lnSpc>
                      </a:pPr>
                      <a:r>
                        <a:rPr b="1" lang="it-IT" sz="800" spc="-1" strike="noStrike">
                          <a:solidFill>
                            <a:srgbClr val="000000"/>
                          </a:solidFill>
                          <a:latin typeface="Calibri"/>
                          <a:ea typeface="Times New Roman"/>
                        </a:rPr>
                        <a:t>0,70 per cento</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r>
              <a:tr h="218880">
                <a:tc>
                  <a:txBody>
                    <a:bodyPr lIns="90000" rIns="90000"/>
                    <a:p>
                      <a:pPr algn="just">
                        <a:lnSpc>
                          <a:spcPct val="100000"/>
                        </a:lnSpc>
                      </a:pPr>
                      <a:r>
                        <a:rPr b="0" lang="it-IT" sz="800" spc="-1" strike="noStrike">
                          <a:solidFill>
                            <a:srgbClr val="000000"/>
                          </a:solidFill>
                          <a:latin typeface="Calibri"/>
                          <a:ea typeface="Times New Roman"/>
                        </a:rPr>
                        <a:t>Immobili di categoria D</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0" lang="it-IT" sz="800" spc="-1" strike="noStrike">
                          <a:solidFill>
                            <a:srgbClr val="000000"/>
                          </a:solidFill>
                          <a:latin typeface="Calibri"/>
                          <a:ea typeface="Times New Roman"/>
                        </a:rPr>
                        <a:t>0,80 per cento</a:t>
                      </a:r>
                      <a:endParaRPr b="0" lang="it-IT" sz="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bl>
          </a:graphicData>
        </a:graphic>
      </p:graphicFrame>
      <p:sp>
        <p:nvSpPr>
          <p:cNvPr id="480" name="CustomShape 4"/>
          <p:cNvSpPr/>
          <p:nvPr/>
        </p:nvSpPr>
        <p:spPr>
          <a:xfrm>
            <a:off x="1196640" y="5300640"/>
            <a:ext cx="3346200" cy="361440"/>
          </a:xfrm>
          <a:prstGeom prst="rect">
            <a:avLst/>
          </a:prstGeom>
          <a:solidFill>
            <a:srgbClr val="ffff00"/>
          </a:solidFill>
          <a:ln w="9360">
            <a:solidFill>
              <a:schemeClr val="tx1"/>
            </a:solidFill>
            <a:miter/>
          </a:ln>
        </p:spPr>
        <p:style>
          <a:lnRef idx="0"/>
          <a:fillRef idx="0"/>
          <a:effectRef idx="0"/>
          <a:fontRef idx="minor"/>
        </p:style>
        <p:txBody>
          <a:bodyPr wrap="none" lIns="90000" rIns="90000" tIns="45000" bIns="45000"/>
          <a:p>
            <a:pPr>
              <a:lnSpc>
                <a:spcPct val="100000"/>
              </a:lnSpc>
            </a:pPr>
            <a:r>
              <a:rPr b="0" lang="it-IT" sz="1800" spc="-1" strike="noStrike">
                <a:solidFill>
                  <a:srgbClr val="000000"/>
                </a:solidFill>
                <a:latin typeface="Calibri"/>
                <a:ea typeface="DejaVu Sans"/>
              </a:rPr>
              <a:t>Previsione incasso 2.725.000 €</a:t>
            </a:r>
            <a:endParaRPr b="0" lang="it-IT" sz="1800" spc="-1" strike="noStrike">
              <a:latin typeface="Arial"/>
            </a:endParaRPr>
          </a:p>
        </p:txBody>
      </p:sp>
      <p:sp>
        <p:nvSpPr>
          <p:cNvPr id="481" name="CustomShape 5"/>
          <p:cNvSpPr/>
          <p:nvPr/>
        </p:nvSpPr>
        <p:spPr>
          <a:xfrm>
            <a:off x="900000" y="4149720"/>
            <a:ext cx="3997080" cy="925200"/>
          </a:xfrm>
          <a:prstGeom prst="rect">
            <a:avLst/>
          </a:prstGeom>
          <a:solidFill>
            <a:srgbClr val="ffc000"/>
          </a:solidFill>
          <a:ln>
            <a:solidFill>
              <a:srgbClr val="2dcb2d"/>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it-IT" sz="1800" spc="-1" strike="noStrike">
                <a:solidFill>
                  <a:srgbClr val="000000"/>
                </a:solidFill>
                <a:latin typeface="Calibri"/>
                <a:ea typeface="DejaVu Sans"/>
              </a:rPr>
              <a:t>RIDUZIONE</a:t>
            </a:r>
            <a:r>
              <a:rPr b="1" lang="it-IT" sz="1800" spc="-1" strike="noStrike">
                <a:solidFill>
                  <a:srgbClr val="000000"/>
                </a:solidFill>
                <a:latin typeface="Arial"/>
                <a:ea typeface="DejaVu Sans"/>
              </a:rPr>
              <a:t> </a:t>
            </a:r>
            <a:r>
              <a:rPr b="1" lang="it-IT" sz="1800" spc="-1" strike="noStrike">
                <a:solidFill>
                  <a:srgbClr val="000000"/>
                </a:solidFill>
                <a:latin typeface="Calibri"/>
                <a:ea typeface="DejaVu Sans"/>
              </a:rPr>
              <a:t>50% </a:t>
            </a:r>
            <a:endParaRPr b="0" lang="it-IT" sz="1800" spc="-1" strike="noStrike">
              <a:latin typeface="Arial"/>
            </a:endParaRPr>
          </a:p>
          <a:p>
            <a:pPr algn="ctr">
              <a:lnSpc>
                <a:spcPct val="100000"/>
              </a:lnSpc>
            </a:pPr>
            <a:r>
              <a:rPr b="1" lang="it-IT" sz="1800" spc="-1" strike="noStrike">
                <a:solidFill>
                  <a:srgbClr val="000000"/>
                </a:solidFill>
                <a:latin typeface="Calibri"/>
                <a:ea typeface="DejaVu Sans"/>
              </a:rPr>
              <a:t>IMMOBILI IN COMODATO AI PARENTI IN LINEA RETTA</a:t>
            </a:r>
            <a:endParaRPr b="0" lang="it-IT" sz="1800" spc="-1" strike="noStrike">
              <a:latin typeface="Arial"/>
            </a:endParaRPr>
          </a:p>
        </p:txBody>
      </p:sp>
      <p:sp>
        <p:nvSpPr>
          <p:cNvPr id="482" name="CustomShape 6"/>
          <p:cNvSpPr/>
          <p:nvPr/>
        </p:nvSpPr>
        <p:spPr>
          <a:xfrm>
            <a:off x="3852000" y="6156000"/>
            <a:ext cx="1078560" cy="106560"/>
          </a:xfrm>
          <a:custGeom>
            <a:avLst/>
            <a:gdLst/>
            <a:ahLst/>
            <a:rect l="l" t="t" r="r" b="b"/>
            <a:pathLst>
              <a:path w="3002" h="302">
                <a:moveTo>
                  <a:pt x="0" y="75"/>
                </a:moveTo>
                <a:lnTo>
                  <a:pt x="2250" y="75"/>
                </a:lnTo>
                <a:lnTo>
                  <a:pt x="2250" y="0"/>
                </a:lnTo>
                <a:lnTo>
                  <a:pt x="3001" y="150"/>
                </a:lnTo>
                <a:lnTo>
                  <a:pt x="2250" y="301"/>
                </a:lnTo>
                <a:lnTo>
                  <a:pt x="2250" y="225"/>
                </a:lnTo>
                <a:lnTo>
                  <a:pt x="0" y="225"/>
                </a:lnTo>
                <a:lnTo>
                  <a:pt x="0" y="75"/>
                </a:lnTo>
              </a:path>
            </a:pathLst>
          </a:custGeom>
          <a:solidFill>
            <a:srgbClr val="fff200"/>
          </a:solidFill>
          <a:ln>
            <a:solidFill>
              <a:srgbClr val="000000"/>
            </a:solidFill>
          </a:ln>
        </p:spPr>
        <p:style>
          <a:lnRef idx="0"/>
          <a:fillRef idx="0"/>
          <a:effectRef idx="0"/>
          <a:fontRef idx="minor"/>
        </p:style>
      </p:sp>
      <p:sp>
        <p:nvSpPr>
          <p:cNvPr id="483" name="CustomShape 7"/>
          <p:cNvSpPr/>
          <p:nvPr/>
        </p:nvSpPr>
        <p:spPr>
          <a:xfrm>
            <a:off x="1440000" y="6046200"/>
            <a:ext cx="2338200" cy="361440"/>
          </a:xfrm>
          <a:prstGeom prst="rect">
            <a:avLst/>
          </a:prstGeom>
          <a:solidFill>
            <a:srgbClr val="ffff00"/>
          </a:solidFill>
          <a:ln w="9360">
            <a:solidFill>
              <a:schemeClr val="tx1"/>
            </a:solidFill>
            <a:miter/>
          </a:ln>
        </p:spPr>
        <p:style>
          <a:lnRef idx="0"/>
          <a:fillRef idx="0"/>
          <a:effectRef idx="0"/>
          <a:fontRef idx="minor"/>
        </p:style>
        <p:txBody>
          <a:bodyPr wrap="none" lIns="90000" rIns="90000" tIns="45000" bIns="45000" anchor="ctr"/>
          <a:p>
            <a:pPr>
              <a:lnSpc>
                <a:spcPct val="100000"/>
              </a:lnSpc>
            </a:pPr>
            <a:r>
              <a:rPr b="0" lang="it-IT" sz="1500" spc="-1" strike="noStrike">
                <a:solidFill>
                  <a:srgbClr val="000000"/>
                </a:solidFill>
                <a:latin typeface="Calibri"/>
                <a:ea typeface="DejaVu Sans"/>
              </a:rPr>
              <a:t>O,70% per i terreni agricoli</a:t>
            </a:r>
            <a:endParaRPr b="0" lang="it-IT" sz="1500" spc="-1" strike="noStrike">
              <a:latin typeface="Arial"/>
            </a:endParaRPr>
          </a:p>
        </p:txBody>
      </p:sp>
    </p:spTree>
  </p:cSld>
  <p:transition spd="med">
    <p:plus/>
  </p:transition>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CustomShape 1"/>
          <p:cNvSpPr/>
          <p:nvPr/>
        </p:nvSpPr>
        <p:spPr>
          <a:xfrm>
            <a:off x="755640" y="765000"/>
            <a:ext cx="7921080" cy="1139400"/>
          </a:xfrm>
          <a:prstGeom prst="rect">
            <a:avLst/>
          </a:prstGeom>
          <a:noFill/>
          <a:ln w="9360">
            <a:noFill/>
          </a:ln>
        </p:spPr>
        <p:style>
          <a:lnRef idx="0"/>
          <a:fillRef idx="0"/>
          <a:effectRef idx="0"/>
          <a:fontRef idx="minor"/>
        </p:style>
        <p:txBody>
          <a:bodyPr lIns="90000" rIns="90000" tIns="45000" bIns="45000" anchor="b"/>
          <a:p>
            <a:pPr>
              <a:lnSpc>
                <a:spcPct val="100000"/>
              </a:lnSpc>
            </a:pPr>
            <a:r>
              <a:rPr b="1" lang="it-IT" sz="2400" spc="-1" strike="noStrike">
                <a:solidFill>
                  <a:srgbClr val="0d1f63"/>
                </a:solidFill>
                <a:latin typeface="Calibri"/>
                <a:ea typeface="DejaVu Sans"/>
              </a:rPr>
              <a:t>Entrate Tributarie: TASI</a:t>
            </a:r>
            <a:endParaRPr b="0" lang="it-IT" sz="2400" spc="-1" strike="noStrike">
              <a:latin typeface="Arial"/>
            </a:endParaRPr>
          </a:p>
        </p:txBody>
      </p:sp>
      <p:sp>
        <p:nvSpPr>
          <p:cNvPr id="485" name="CustomShape 2"/>
          <p:cNvSpPr/>
          <p:nvPr/>
        </p:nvSpPr>
        <p:spPr>
          <a:xfrm>
            <a:off x="900000" y="5805360"/>
            <a:ext cx="1939680" cy="644040"/>
          </a:xfrm>
          <a:prstGeom prst="rect">
            <a:avLst/>
          </a:prstGeom>
          <a:solidFill>
            <a:srgbClr val="ffff66"/>
          </a:solidFill>
          <a:ln>
            <a:solidFill>
              <a:srgbClr val="2dcb2d"/>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it-IT" sz="1800" spc="-1" strike="noStrike">
                <a:solidFill>
                  <a:srgbClr val="000000"/>
                </a:solidFill>
                <a:latin typeface="Calibri"/>
                <a:ea typeface="DejaVu Sans"/>
              </a:rPr>
              <a:t>80% A CARICO PROPRIETARIO</a:t>
            </a:r>
            <a:endParaRPr b="0" lang="it-IT" sz="1800" spc="-1" strike="noStrike">
              <a:latin typeface="Arial"/>
            </a:endParaRPr>
          </a:p>
        </p:txBody>
      </p:sp>
      <p:sp>
        <p:nvSpPr>
          <p:cNvPr id="486" name="CustomShape 3"/>
          <p:cNvSpPr/>
          <p:nvPr/>
        </p:nvSpPr>
        <p:spPr>
          <a:xfrm>
            <a:off x="4140360" y="5805360"/>
            <a:ext cx="1941120" cy="644040"/>
          </a:xfrm>
          <a:prstGeom prst="rect">
            <a:avLst/>
          </a:prstGeom>
          <a:solidFill>
            <a:srgbClr val="cccccc"/>
          </a:solidFill>
          <a:ln>
            <a:solidFill>
              <a:srgbClr val="2dcb2d"/>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it-IT" sz="1800" spc="-1" strike="noStrike">
                <a:solidFill>
                  <a:srgbClr val="000000"/>
                </a:solidFill>
                <a:latin typeface="Calibri"/>
                <a:ea typeface="DejaVu Sans"/>
              </a:rPr>
              <a:t>20% A CARICO UTILIZZATORE</a:t>
            </a:r>
            <a:endParaRPr b="0" lang="it-IT" sz="1800" spc="-1" strike="noStrike">
              <a:latin typeface="Arial"/>
            </a:endParaRPr>
          </a:p>
        </p:txBody>
      </p:sp>
      <p:pic>
        <p:nvPicPr>
          <p:cNvPr id="487" name="Picture 18" descr=""/>
          <p:cNvPicPr/>
          <p:nvPr/>
        </p:nvPicPr>
        <p:blipFill>
          <a:blip r:embed="rId1"/>
          <a:stretch/>
        </p:blipFill>
        <p:spPr>
          <a:xfrm>
            <a:off x="3357720" y="214200"/>
            <a:ext cx="3596760" cy="1118880"/>
          </a:xfrm>
          <a:prstGeom prst="rect">
            <a:avLst/>
          </a:prstGeom>
          <a:ln w="9360">
            <a:noFill/>
          </a:ln>
        </p:spPr>
      </p:pic>
      <p:sp>
        <p:nvSpPr>
          <p:cNvPr id="488" name="CustomShape 4"/>
          <p:cNvSpPr/>
          <p:nvPr/>
        </p:nvSpPr>
        <p:spPr>
          <a:xfrm>
            <a:off x="5796000" y="1700280"/>
            <a:ext cx="3128400" cy="644040"/>
          </a:xfrm>
          <a:prstGeom prst="rect">
            <a:avLst/>
          </a:prstGeom>
          <a:solidFill>
            <a:srgbClr val="ffc000"/>
          </a:solidFill>
          <a:ln>
            <a:solidFill>
              <a:srgbClr val="2dcb2d"/>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it-IT" sz="1400" spc="-1" strike="noStrike">
                <a:solidFill>
                  <a:srgbClr val="000000"/>
                </a:solidFill>
                <a:latin typeface="Calibri"/>
                <a:ea typeface="DejaVu Sans"/>
              </a:rPr>
              <a:t>SCONTO 50% </a:t>
            </a:r>
            <a:endParaRPr b="0" lang="it-IT" sz="1400" spc="-1" strike="noStrike">
              <a:latin typeface="Arial"/>
            </a:endParaRPr>
          </a:p>
          <a:p>
            <a:pPr algn="ctr">
              <a:lnSpc>
                <a:spcPct val="100000"/>
              </a:lnSpc>
            </a:pPr>
            <a:r>
              <a:rPr b="1" lang="it-IT" sz="1400" spc="-1" strike="noStrike">
                <a:solidFill>
                  <a:srgbClr val="000000"/>
                </a:solidFill>
                <a:latin typeface="Calibri"/>
                <a:ea typeface="DejaVu Sans"/>
              </a:rPr>
              <a:t>IMMOBILI IN COMODATO AI PARENTI IN LINEA RETTA</a:t>
            </a:r>
            <a:endParaRPr b="0" lang="it-IT" sz="1400" spc="-1" strike="noStrike">
              <a:latin typeface="Arial"/>
            </a:endParaRPr>
          </a:p>
        </p:txBody>
      </p:sp>
      <p:sp>
        <p:nvSpPr>
          <p:cNvPr id="489" name="CustomShape 5"/>
          <p:cNvSpPr/>
          <p:nvPr/>
        </p:nvSpPr>
        <p:spPr>
          <a:xfrm>
            <a:off x="5616000" y="5515560"/>
            <a:ext cx="2807640" cy="244080"/>
          </a:xfrm>
          <a:prstGeom prst="rect">
            <a:avLst/>
          </a:prstGeom>
          <a:solidFill>
            <a:srgbClr val="ffff00"/>
          </a:solidFill>
          <a:ln w="9360">
            <a:solidFill>
              <a:schemeClr val="tx1"/>
            </a:solidFill>
            <a:miter/>
          </a:ln>
        </p:spPr>
        <p:style>
          <a:lnRef idx="0"/>
          <a:fillRef idx="0"/>
          <a:effectRef idx="0"/>
          <a:fontRef idx="minor"/>
        </p:style>
        <p:txBody>
          <a:bodyPr lIns="90000" rIns="90000" tIns="45000" bIns="45000" anchor="ctr"/>
          <a:p>
            <a:pPr>
              <a:lnSpc>
                <a:spcPct val="100000"/>
              </a:lnSpc>
            </a:pPr>
            <a:r>
              <a:rPr b="0" lang="it-IT" sz="1400" spc="-1" strike="noStrike">
                <a:solidFill>
                  <a:srgbClr val="000000"/>
                </a:solidFill>
                <a:latin typeface="Calibri"/>
                <a:ea typeface="DejaVu Sans"/>
              </a:rPr>
              <a:t>Previsione incasso 1.085.000€</a:t>
            </a:r>
            <a:endParaRPr b="0" lang="it-IT" sz="1400" spc="-1" strike="noStrike">
              <a:latin typeface="Arial"/>
            </a:endParaRPr>
          </a:p>
        </p:txBody>
      </p:sp>
      <p:sp>
        <p:nvSpPr>
          <p:cNvPr id="490" name="CustomShape 6"/>
          <p:cNvSpPr/>
          <p:nvPr/>
        </p:nvSpPr>
        <p:spPr>
          <a:xfrm>
            <a:off x="2916360" y="5877000"/>
            <a:ext cx="1076040" cy="572760"/>
          </a:xfrm>
          <a:prstGeom prst="leftRightArrow">
            <a:avLst>
              <a:gd name="adj1" fmla="val 50000"/>
              <a:gd name="adj2" fmla="val 37466"/>
            </a:avLst>
          </a:prstGeom>
          <a:solidFill>
            <a:schemeClr val="accent1"/>
          </a:solidFill>
          <a:ln w="9360">
            <a:solidFill>
              <a:schemeClr val="tx1"/>
            </a:solidFill>
            <a:miter/>
          </a:ln>
        </p:spPr>
        <p:style>
          <a:lnRef idx="0"/>
          <a:fillRef idx="0"/>
          <a:effectRef idx="0"/>
          <a:fontRef idx="minor"/>
        </p:style>
      </p:sp>
      <p:sp>
        <p:nvSpPr>
          <p:cNvPr id="491" name="CustomShape 7"/>
          <p:cNvSpPr/>
          <p:nvPr/>
        </p:nvSpPr>
        <p:spPr>
          <a:xfrm>
            <a:off x="7450920" y="2565360"/>
            <a:ext cx="1617840" cy="2281680"/>
          </a:xfrm>
          <a:prstGeom prst="rect">
            <a:avLst/>
          </a:prstGeom>
          <a:noFill/>
          <a:ln w="9360">
            <a:noFill/>
          </a:ln>
        </p:spPr>
        <p:style>
          <a:lnRef idx="0"/>
          <a:fillRef idx="0"/>
          <a:effectRef idx="0"/>
          <a:fontRef idx="minor"/>
        </p:style>
        <p:txBody>
          <a:bodyPr lIns="90000" rIns="90000" tIns="45000" bIns="45000"/>
          <a:p>
            <a:pPr marL="216000" indent="-212760">
              <a:lnSpc>
                <a:spcPct val="100000"/>
              </a:lnSpc>
              <a:buClr>
                <a:srgbClr val="000000"/>
              </a:buClr>
              <a:buFont typeface="Wingdings" charset="2"/>
              <a:buChar char=""/>
            </a:pPr>
            <a:r>
              <a:rPr b="0" lang="it-IT" sz="1800" spc="-1" strike="noStrike">
                <a:solidFill>
                  <a:srgbClr val="000000"/>
                </a:solidFill>
                <a:latin typeface="Calibri"/>
                <a:ea typeface="DejaVu Sans"/>
              </a:rPr>
              <a:t>conferma aliquote;</a:t>
            </a:r>
            <a:endParaRPr b="0" lang="it-IT" sz="1800" spc="-1" strike="noStrike">
              <a:latin typeface="Arial"/>
            </a:endParaRPr>
          </a:p>
          <a:p>
            <a:pPr>
              <a:lnSpc>
                <a:spcPct val="100000"/>
              </a:lnSpc>
            </a:pPr>
            <a:endParaRPr b="0" lang="it-IT" sz="1800" spc="-1" strike="noStrike">
              <a:latin typeface="Arial"/>
            </a:endParaRPr>
          </a:p>
          <a:p>
            <a:pPr marL="216000" indent="-212760">
              <a:lnSpc>
                <a:spcPct val="100000"/>
              </a:lnSpc>
              <a:buClr>
                <a:srgbClr val="000000"/>
              </a:buClr>
              <a:buFont typeface="Wingdings" charset="2"/>
              <a:buChar char=""/>
            </a:pPr>
            <a:r>
              <a:rPr b="0" lang="it-IT" sz="1800" spc="-1" strike="noStrike">
                <a:solidFill>
                  <a:srgbClr val="000000"/>
                </a:solidFill>
                <a:latin typeface="Calibri"/>
                <a:ea typeface="DejaVu Sans"/>
              </a:rPr>
              <a:t>riduzione 25% per gli immobili locati a canone concordato</a:t>
            </a:r>
            <a:endParaRPr b="0" lang="it-IT" sz="1800" spc="-1" strike="noStrike">
              <a:latin typeface="Arial"/>
            </a:endParaRPr>
          </a:p>
        </p:txBody>
      </p:sp>
      <p:graphicFrame>
        <p:nvGraphicFramePr>
          <p:cNvPr id="492" name="Table 8"/>
          <p:cNvGraphicFramePr/>
          <p:nvPr/>
        </p:nvGraphicFramePr>
        <p:xfrm>
          <a:off x="755640" y="2492280"/>
          <a:ext cx="6695280" cy="2920320"/>
        </p:xfrm>
        <a:graphic>
          <a:graphicData uri="http://schemas.openxmlformats.org/drawingml/2006/table">
            <a:tbl>
              <a:tblPr/>
              <a:tblGrid>
                <a:gridCol w="1152360"/>
                <a:gridCol w="5543280"/>
              </a:tblGrid>
              <a:tr h="274320">
                <a:tc>
                  <a:txBody>
                    <a:bodyPr lIns="90000" rIns="90000"/>
                    <a:p>
                      <a:pPr algn="ctr">
                        <a:lnSpc>
                          <a:spcPct val="100000"/>
                        </a:lnSpc>
                      </a:pPr>
                      <a:r>
                        <a:rPr b="1" lang="it-IT" sz="1200" spc="-1" strike="noStrike">
                          <a:solidFill>
                            <a:srgbClr val="000000"/>
                          </a:solidFill>
                          <a:latin typeface="Calibri"/>
                          <a:ea typeface="Times New Roman"/>
                        </a:rPr>
                        <a:t>ALIQUOTE</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p>
                      <a:pPr algn="ctr">
                        <a:lnSpc>
                          <a:spcPct val="100000"/>
                        </a:lnSpc>
                      </a:pPr>
                      <a:r>
                        <a:rPr b="1" lang="it-IT" sz="1200" spc="-1" strike="noStrike">
                          <a:solidFill>
                            <a:srgbClr val="000000"/>
                          </a:solidFill>
                          <a:latin typeface="Calibri"/>
                          <a:ea typeface="Times New Roman"/>
                        </a:rPr>
                        <a:t>DESCRIZIONE</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639360">
                <a:tc>
                  <a:txBody>
                    <a:bodyPr lIns="90000" rIns="90000"/>
                    <a:p>
                      <a:pPr algn="ctr">
                        <a:lnSpc>
                          <a:spcPct val="100000"/>
                        </a:lnSpc>
                      </a:pPr>
                      <a:r>
                        <a:rPr b="0" lang="it-IT" sz="1200" spc="-1" strike="noStrike">
                          <a:solidFill>
                            <a:srgbClr val="000000"/>
                          </a:solidFill>
                          <a:latin typeface="Calibri"/>
                          <a:ea typeface="Times New Roman"/>
                        </a:rPr>
                        <a:t>1 per mille</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0" lang="it-IT" sz="1200" spc="-1" strike="noStrike">
                          <a:solidFill>
                            <a:srgbClr val="000000"/>
                          </a:solidFill>
                          <a:latin typeface="Calibri"/>
                          <a:ea typeface="Times New Roman"/>
                        </a:rPr>
                        <a:t>Aliquota per abitazione principale, </a:t>
                      </a:r>
                      <a:r>
                        <a:rPr b="1" lang="it-IT" sz="1200" spc="-1" strike="noStrike">
                          <a:solidFill>
                            <a:srgbClr val="000000"/>
                          </a:solidFill>
                          <a:latin typeface="Calibri"/>
                          <a:ea typeface="Times New Roman"/>
                        </a:rPr>
                        <a:t>(</a:t>
                      </a:r>
                      <a:r>
                        <a:rPr b="1" lang="it-IT" sz="1200" spc="-1" strike="noStrike" u="sng">
                          <a:solidFill>
                            <a:srgbClr val="000000"/>
                          </a:solidFill>
                          <a:uFill>
                            <a:solidFill>
                              <a:srgbClr val="ffffff"/>
                            </a:solidFill>
                          </a:uFill>
                          <a:latin typeface="Calibri"/>
                          <a:ea typeface="Times New Roman"/>
                        </a:rPr>
                        <a:t>solo per le Categorie catastali A/1 A/8 e A9), </a:t>
                      </a:r>
                      <a:r>
                        <a:rPr b="0" lang="it-IT" sz="1200" spc="-1" strike="noStrike">
                          <a:solidFill>
                            <a:srgbClr val="000000"/>
                          </a:solidFill>
                          <a:latin typeface="Calibri"/>
                          <a:ea typeface="Times New Roman"/>
                        </a:rPr>
                        <a:t>intesa come immobile iscritto o iscrivibile nel catasto edilizio urbano come unica unità immobiliare nel quale il possessore dimora abitualmente e risiede anagraficamente.</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r>
              <a:tr h="821880">
                <a:tc>
                  <a:txBody>
                    <a:bodyPr lIns="90000" rIns="90000"/>
                    <a:p>
                      <a:pPr algn="ctr">
                        <a:lnSpc>
                          <a:spcPct val="100000"/>
                        </a:lnSpc>
                      </a:pPr>
                      <a:r>
                        <a:rPr b="0" lang="it-IT" sz="1200" spc="-1" strike="noStrike">
                          <a:solidFill>
                            <a:srgbClr val="000000"/>
                          </a:solidFill>
                          <a:latin typeface="Calibri"/>
                          <a:ea typeface="Times New Roman"/>
                        </a:rPr>
                        <a:t>1 per mille</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ctr">
                        <a:lnSpc>
                          <a:spcPct val="100000"/>
                        </a:lnSpc>
                      </a:pPr>
                      <a:r>
                        <a:rPr b="0" lang="it-IT" sz="1200" spc="-1" strike="noStrike">
                          <a:solidFill>
                            <a:srgbClr val="000000"/>
                          </a:solidFill>
                          <a:latin typeface="Calibri"/>
                          <a:ea typeface="Times New Roman"/>
                        </a:rPr>
                        <a:t>Per la pertinenza dell’abitazione principale </a:t>
                      </a:r>
                      <a:r>
                        <a:rPr b="1" lang="it-IT" sz="1200" spc="-1" strike="noStrike">
                          <a:solidFill>
                            <a:srgbClr val="000000"/>
                          </a:solidFill>
                          <a:latin typeface="Calibri"/>
                          <a:ea typeface="Times New Roman"/>
                        </a:rPr>
                        <a:t>(</a:t>
                      </a:r>
                      <a:r>
                        <a:rPr b="1" lang="it-IT" sz="1200" spc="-1" strike="noStrike" u="sng">
                          <a:solidFill>
                            <a:srgbClr val="000000"/>
                          </a:solidFill>
                          <a:uFill>
                            <a:solidFill>
                              <a:srgbClr val="ffffff"/>
                            </a:solidFill>
                          </a:uFill>
                          <a:latin typeface="Calibri"/>
                          <a:ea typeface="Times New Roman"/>
                        </a:rPr>
                        <a:t>catastale solo nell’ipotesi di pertinenze alle categorie catastali A/1 A/8 e A9) </a:t>
                      </a:r>
                      <a:r>
                        <a:rPr b="0" lang="it-IT" sz="1200" spc="-1" strike="noStrike">
                          <a:solidFill>
                            <a:srgbClr val="000000"/>
                          </a:solidFill>
                          <a:latin typeface="Calibri"/>
                          <a:ea typeface="Times New Roman"/>
                        </a:rPr>
                        <a:t>intendendosi esclusivamente quelle classificate nelle categorie catastali  C2 (cantina) C6 (garage) C7 (posto auto ora classate come C6 cl. 1) nella misura di una sola unità pertinenziale per ogni categoria.</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456840">
                <a:tc>
                  <a:txBody>
                    <a:bodyPr lIns="90000" rIns="90000"/>
                    <a:p>
                      <a:pPr algn="ctr">
                        <a:lnSpc>
                          <a:spcPct val="100000"/>
                        </a:lnSpc>
                      </a:pPr>
                      <a:r>
                        <a:rPr b="0" lang="it-IT" sz="1200" spc="-1" strike="noStrike">
                          <a:solidFill>
                            <a:srgbClr val="000000"/>
                          </a:solidFill>
                          <a:latin typeface="Calibri"/>
                          <a:ea typeface="Times New Roman"/>
                        </a:rPr>
                        <a:t>1 per mille</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0" lang="it-IT" sz="1200" spc="-1" strike="noStrike">
                          <a:solidFill>
                            <a:srgbClr val="000000"/>
                          </a:solidFill>
                          <a:latin typeface="Calibri"/>
                          <a:ea typeface="Times New Roman"/>
                        </a:rPr>
                        <a:t>Fabbricati rurali strumentali così come definiti dall’art. 9 comma 3 bis del D.L 557/1993.</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r>
              <a:tr h="274320">
                <a:tc>
                  <a:txBody>
                    <a:bodyPr lIns="90000" rIns="90000"/>
                    <a:p>
                      <a:pPr algn="ctr">
                        <a:lnSpc>
                          <a:spcPct val="100000"/>
                        </a:lnSpc>
                      </a:pPr>
                      <a:r>
                        <a:rPr b="0" lang="it-IT" sz="1200" spc="-1" strike="noStrike">
                          <a:solidFill>
                            <a:srgbClr val="000000"/>
                          </a:solidFill>
                          <a:latin typeface="Calibri"/>
                          <a:ea typeface="Times New Roman"/>
                        </a:rPr>
                        <a:t>1 per mille</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ctr">
                        <a:lnSpc>
                          <a:spcPct val="100000"/>
                        </a:lnSpc>
                      </a:pPr>
                      <a:r>
                        <a:rPr b="0" lang="it-IT" sz="1200" spc="-1" strike="noStrike">
                          <a:solidFill>
                            <a:srgbClr val="000000"/>
                          </a:solidFill>
                          <a:latin typeface="Calibri"/>
                          <a:ea typeface="Times New Roman"/>
                        </a:rPr>
                        <a:t>Immobili sfitti.</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453600">
                <a:tc>
                  <a:txBody>
                    <a:bodyPr lIns="90000" rIns="90000"/>
                    <a:p>
                      <a:pPr algn="ctr">
                        <a:lnSpc>
                          <a:spcPct val="100000"/>
                        </a:lnSpc>
                      </a:pPr>
                      <a:r>
                        <a:rPr b="0" lang="it-IT" sz="1200" spc="-1" strike="noStrike">
                          <a:solidFill>
                            <a:srgbClr val="000000"/>
                          </a:solidFill>
                          <a:latin typeface="Calibri"/>
                          <a:ea typeface="Times New Roman"/>
                        </a:rPr>
                        <a:t>1,3 per mille</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0" lang="it-IT" sz="1200" spc="-1" strike="noStrike">
                          <a:solidFill>
                            <a:srgbClr val="000000"/>
                          </a:solidFill>
                          <a:latin typeface="Calibri"/>
                          <a:ea typeface="Times New Roman"/>
                        </a:rPr>
                        <a:t>Per tutti gli altri tipi di fabbricati, aree scoperte nonché edificabili a qualsiasi uso adibiti.</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r>
            </a:tbl>
          </a:graphicData>
        </a:graphic>
      </p:graphicFrame>
    </p:spTree>
  </p:cSld>
  <p:transition spd="med">
    <p:plus/>
  </p:transition>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3" name="CustomShape 1"/>
          <p:cNvSpPr/>
          <p:nvPr/>
        </p:nvSpPr>
        <p:spPr>
          <a:xfrm>
            <a:off x="762120" y="762120"/>
            <a:ext cx="7921080" cy="1139400"/>
          </a:xfrm>
          <a:prstGeom prst="rect">
            <a:avLst/>
          </a:prstGeom>
          <a:noFill/>
          <a:ln w="9360">
            <a:noFill/>
          </a:ln>
        </p:spPr>
        <p:style>
          <a:lnRef idx="0"/>
          <a:fillRef idx="0"/>
          <a:effectRef idx="0"/>
          <a:fontRef idx="minor"/>
        </p:style>
        <p:txBody>
          <a:bodyPr lIns="90000" rIns="90000" tIns="45000" bIns="45000" anchor="b"/>
          <a:p>
            <a:pPr>
              <a:lnSpc>
                <a:spcPct val="100000"/>
              </a:lnSpc>
            </a:pPr>
            <a:r>
              <a:rPr b="1" lang="it-IT" sz="2400" spc="-1" strike="noStrike">
                <a:solidFill>
                  <a:srgbClr val="0d1f63"/>
                </a:solidFill>
                <a:latin typeface="Calibri"/>
                <a:ea typeface="DejaVu Sans"/>
              </a:rPr>
              <a:t>  </a:t>
            </a:r>
            <a:r>
              <a:rPr b="1" lang="it-IT" sz="2400" spc="-1" strike="noStrike">
                <a:solidFill>
                  <a:srgbClr val="0d1f63"/>
                </a:solidFill>
                <a:latin typeface="Calibri"/>
                <a:ea typeface="DejaVu Sans"/>
              </a:rPr>
              <a:t>Entrate Tributarie: TARI</a:t>
            </a:r>
            <a:endParaRPr b="0" lang="it-IT" sz="2400" spc="-1" strike="noStrike">
              <a:latin typeface="Arial"/>
            </a:endParaRPr>
          </a:p>
        </p:txBody>
      </p:sp>
      <p:pic>
        <p:nvPicPr>
          <p:cNvPr id="494" name="Picture 18" descr=""/>
          <p:cNvPicPr/>
          <p:nvPr/>
        </p:nvPicPr>
        <p:blipFill>
          <a:blip r:embed="rId1"/>
          <a:stretch/>
        </p:blipFill>
        <p:spPr>
          <a:xfrm>
            <a:off x="3357720" y="214200"/>
            <a:ext cx="3596760" cy="1118880"/>
          </a:xfrm>
          <a:prstGeom prst="rect">
            <a:avLst/>
          </a:prstGeom>
          <a:ln w="9360">
            <a:noFill/>
          </a:ln>
        </p:spPr>
      </p:pic>
      <p:sp>
        <p:nvSpPr>
          <p:cNvPr id="495" name="CustomShape 2"/>
          <p:cNvSpPr/>
          <p:nvPr/>
        </p:nvSpPr>
        <p:spPr>
          <a:xfrm>
            <a:off x="2520000" y="5445360"/>
            <a:ext cx="4100040" cy="361440"/>
          </a:xfrm>
          <a:prstGeom prst="rect">
            <a:avLst/>
          </a:prstGeom>
          <a:solidFill>
            <a:srgbClr val="ffff00"/>
          </a:solidFill>
          <a:ln w="9360">
            <a:solidFill>
              <a:schemeClr val="tx1"/>
            </a:solidFill>
            <a:miter/>
          </a:ln>
        </p:spPr>
        <p:style>
          <a:lnRef idx="0"/>
          <a:fillRef idx="0"/>
          <a:effectRef idx="0"/>
          <a:fontRef idx="minor"/>
        </p:style>
        <p:txBody>
          <a:bodyPr lIns="90000" rIns="90000" tIns="45000" bIns="45000" anchor="ctr"/>
          <a:p>
            <a:pPr algn="ctr">
              <a:lnSpc>
                <a:spcPct val="100000"/>
              </a:lnSpc>
            </a:pPr>
            <a:r>
              <a:rPr b="0" lang="it-IT" sz="1800" spc="-1" strike="noStrike">
                <a:solidFill>
                  <a:srgbClr val="000000"/>
                </a:solidFill>
                <a:latin typeface="Calibri"/>
                <a:ea typeface="DejaVu Sans"/>
              </a:rPr>
              <a:t>Previsione entrata 2.229.000€</a:t>
            </a:r>
            <a:endParaRPr b="0" lang="it-IT" sz="1800" spc="-1" strike="noStrike">
              <a:latin typeface="Arial"/>
            </a:endParaRPr>
          </a:p>
        </p:txBody>
      </p:sp>
      <p:sp>
        <p:nvSpPr>
          <p:cNvPr id="496" name="CustomShape 3"/>
          <p:cNvSpPr/>
          <p:nvPr/>
        </p:nvSpPr>
        <p:spPr>
          <a:xfrm>
            <a:off x="1332000" y="2492280"/>
            <a:ext cx="5252760" cy="2739600"/>
          </a:xfrm>
          <a:prstGeom prst="rect">
            <a:avLst/>
          </a:prstGeom>
          <a:noFill/>
          <a:ln w="9360">
            <a:noFill/>
          </a:ln>
        </p:spPr>
        <p:style>
          <a:lnRef idx="0"/>
          <a:fillRef idx="0"/>
          <a:effectRef idx="0"/>
          <a:fontRef idx="minor"/>
        </p:style>
        <p:txBody>
          <a:bodyPr lIns="90000" rIns="90000" tIns="45000" bIns="45000"/>
          <a:p>
            <a:pPr marL="343080" indent="-339480">
              <a:lnSpc>
                <a:spcPct val="100000"/>
              </a:lnSpc>
              <a:buClr>
                <a:srgbClr val="000000"/>
              </a:buClr>
              <a:buFont typeface="Wingdings" charset="2"/>
              <a:buChar char=""/>
            </a:pPr>
            <a:r>
              <a:rPr b="0" lang="it-IT" sz="1800" spc="-1" strike="noStrike">
                <a:solidFill>
                  <a:srgbClr val="000000"/>
                </a:solidFill>
                <a:latin typeface="Calibri"/>
                <a:ea typeface="DejaVu Sans"/>
              </a:rPr>
              <a:t>conferma aliquote;</a:t>
            </a:r>
            <a:endParaRPr b="0" lang="it-IT" sz="1800" spc="-1" strike="noStrike">
              <a:latin typeface="Arial"/>
            </a:endParaRPr>
          </a:p>
          <a:p>
            <a:pPr>
              <a:lnSpc>
                <a:spcPct val="100000"/>
              </a:lnSpc>
            </a:pPr>
            <a:endParaRPr b="0" lang="it-IT" sz="1800" spc="-1" strike="noStrike">
              <a:latin typeface="Arial"/>
            </a:endParaRPr>
          </a:p>
          <a:p>
            <a:pPr marL="343080" indent="-339480">
              <a:lnSpc>
                <a:spcPct val="100000"/>
              </a:lnSpc>
              <a:buClr>
                <a:srgbClr val="000000"/>
              </a:buClr>
              <a:buFont typeface="Wingdings" charset="2"/>
              <a:buChar char=""/>
            </a:pPr>
            <a:r>
              <a:rPr b="0" lang="it-IT" sz="1800" spc="-1" strike="noStrike">
                <a:solidFill>
                  <a:srgbClr val="000000"/>
                </a:solidFill>
                <a:latin typeface="Calibri"/>
                <a:ea typeface="DejaVu Sans"/>
              </a:rPr>
              <a:t>metodo normalizzato;</a:t>
            </a:r>
            <a:endParaRPr b="0" lang="it-IT" sz="1800" spc="-1" strike="noStrike">
              <a:latin typeface="Arial"/>
            </a:endParaRPr>
          </a:p>
          <a:p>
            <a:pPr>
              <a:lnSpc>
                <a:spcPct val="100000"/>
              </a:lnSpc>
            </a:pPr>
            <a:endParaRPr b="0" lang="it-IT" sz="1800" spc="-1" strike="noStrike">
              <a:latin typeface="Arial"/>
            </a:endParaRPr>
          </a:p>
          <a:p>
            <a:pPr marL="343080" indent="-339480">
              <a:lnSpc>
                <a:spcPct val="100000"/>
              </a:lnSpc>
              <a:buClr>
                <a:srgbClr val="000000"/>
              </a:buClr>
              <a:buFont typeface="Wingdings" charset="2"/>
              <a:buChar char=""/>
            </a:pPr>
            <a:r>
              <a:rPr b="0" lang="it-IT" sz="1800" spc="-1" strike="noStrike">
                <a:solidFill>
                  <a:srgbClr val="000000"/>
                </a:solidFill>
                <a:latin typeface="Calibri"/>
                <a:ea typeface="DejaVu Sans"/>
              </a:rPr>
              <a:t>6 fasce utenza domestica;</a:t>
            </a:r>
            <a:endParaRPr b="0" lang="it-IT" sz="1800" spc="-1" strike="noStrike">
              <a:latin typeface="Arial"/>
            </a:endParaRPr>
          </a:p>
          <a:p>
            <a:pPr>
              <a:lnSpc>
                <a:spcPct val="100000"/>
              </a:lnSpc>
            </a:pPr>
            <a:endParaRPr b="0" lang="it-IT" sz="1800" spc="-1" strike="noStrike">
              <a:latin typeface="Arial"/>
            </a:endParaRPr>
          </a:p>
          <a:p>
            <a:pPr marL="343080" indent="-339480">
              <a:lnSpc>
                <a:spcPct val="100000"/>
              </a:lnSpc>
              <a:buClr>
                <a:srgbClr val="000000"/>
              </a:buClr>
              <a:buFont typeface="Wingdings" charset="2"/>
              <a:buChar char=""/>
            </a:pPr>
            <a:r>
              <a:rPr b="0" lang="it-IT" sz="1800" spc="-1" strike="noStrike">
                <a:solidFill>
                  <a:srgbClr val="000000"/>
                </a:solidFill>
                <a:latin typeface="Calibri"/>
                <a:ea typeface="DejaVu Sans"/>
              </a:rPr>
              <a:t>agevolazioni (es. compost, pannolini, nuove attività…)</a:t>
            </a:r>
            <a:endParaRPr b="0" lang="it-IT" sz="1800" spc="-1" strike="noStrike">
              <a:latin typeface="Arial"/>
            </a:endParaRPr>
          </a:p>
        </p:txBody>
      </p:sp>
    </p:spTree>
  </p:cSld>
  <p:transition spd="med">
    <p:plus/>
  </p:transition>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CustomShape 1"/>
          <p:cNvSpPr/>
          <p:nvPr/>
        </p:nvSpPr>
        <p:spPr>
          <a:xfrm>
            <a:off x="762120" y="762120"/>
            <a:ext cx="7921080" cy="1139400"/>
          </a:xfrm>
          <a:prstGeom prst="rect">
            <a:avLst/>
          </a:prstGeom>
          <a:noFill/>
          <a:ln w="9360">
            <a:noFill/>
          </a:ln>
        </p:spPr>
        <p:style>
          <a:lnRef idx="0"/>
          <a:fillRef idx="0"/>
          <a:effectRef idx="0"/>
          <a:fontRef idx="minor"/>
        </p:style>
        <p:txBody>
          <a:bodyPr lIns="90000" rIns="90000" tIns="45000" bIns="45000" anchor="b"/>
          <a:p>
            <a:pPr>
              <a:lnSpc>
                <a:spcPct val="100000"/>
              </a:lnSpc>
            </a:pPr>
            <a:r>
              <a:rPr b="1" lang="it-IT" sz="2400" spc="-1" strike="noStrike">
                <a:solidFill>
                  <a:srgbClr val="0d1f63"/>
                </a:solidFill>
                <a:latin typeface="Calibri"/>
                <a:ea typeface="DejaVu Sans"/>
              </a:rPr>
              <a:t>Entrate Tributarie: Addizionale IRPEF</a:t>
            </a:r>
            <a:endParaRPr b="0" lang="it-IT" sz="2400" spc="-1" strike="noStrike">
              <a:latin typeface="Arial"/>
            </a:endParaRPr>
          </a:p>
        </p:txBody>
      </p:sp>
      <p:pic>
        <p:nvPicPr>
          <p:cNvPr id="498" name="Picture 18" descr=""/>
          <p:cNvPicPr/>
          <p:nvPr/>
        </p:nvPicPr>
        <p:blipFill>
          <a:blip r:embed="rId1"/>
          <a:stretch/>
        </p:blipFill>
        <p:spPr>
          <a:xfrm>
            <a:off x="3357720" y="214200"/>
            <a:ext cx="3596760" cy="1118880"/>
          </a:xfrm>
          <a:prstGeom prst="rect">
            <a:avLst/>
          </a:prstGeom>
          <a:ln w="9360">
            <a:noFill/>
          </a:ln>
        </p:spPr>
      </p:pic>
      <p:sp>
        <p:nvSpPr>
          <p:cNvPr id="499" name="CustomShape 2"/>
          <p:cNvSpPr/>
          <p:nvPr/>
        </p:nvSpPr>
        <p:spPr>
          <a:xfrm>
            <a:off x="1547640" y="2565360"/>
            <a:ext cx="6711480" cy="2007360"/>
          </a:xfrm>
          <a:prstGeom prst="rect">
            <a:avLst/>
          </a:prstGeom>
          <a:noFill/>
          <a:ln w="9360">
            <a:noFill/>
          </a:ln>
        </p:spPr>
        <p:style>
          <a:lnRef idx="0"/>
          <a:fillRef idx="0"/>
          <a:effectRef idx="0"/>
          <a:fontRef idx="minor"/>
        </p:style>
        <p:txBody>
          <a:bodyPr lIns="90000" rIns="90000" tIns="45000" bIns="45000"/>
          <a:p>
            <a:pPr marL="343080" indent="-339480" algn="ctr">
              <a:lnSpc>
                <a:spcPct val="100000"/>
              </a:lnSpc>
            </a:pPr>
            <a:r>
              <a:rPr b="1" lang="it-IT" sz="1800" spc="-1" strike="noStrike">
                <a:solidFill>
                  <a:srgbClr val="000000"/>
                </a:solidFill>
                <a:latin typeface="Calibri"/>
                <a:ea typeface="DejaVu Sans"/>
              </a:rPr>
              <a:t>Conferma aliquote e scaglioni:</a:t>
            </a:r>
            <a:endParaRPr b="0" lang="it-IT" sz="1800" spc="-1" strike="noStrike">
              <a:latin typeface="Arial"/>
            </a:endParaRPr>
          </a:p>
          <a:p>
            <a:pPr marL="343080" indent="-339480" algn="ctr">
              <a:lnSpc>
                <a:spcPct val="100000"/>
              </a:lnSpc>
            </a:pPr>
            <a:endParaRPr b="0" lang="it-IT" sz="1800" spc="-1" strike="noStrike">
              <a:latin typeface="Arial"/>
            </a:endParaRPr>
          </a:p>
          <a:p>
            <a:pPr marL="343080" indent="-339480">
              <a:lnSpc>
                <a:spcPct val="100000"/>
              </a:lnSpc>
              <a:buClr>
                <a:srgbClr val="000000"/>
              </a:buClr>
              <a:buFont typeface="StarSymbol"/>
              <a:buAutoNum type="arabicParenR"/>
            </a:pPr>
            <a:r>
              <a:rPr b="0" lang="it-IT" sz="1800" spc="-1" strike="noStrike">
                <a:solidFill>
                  <a:srgbClr val="000000"/>
                </a:solidFill>
                <a:latin typeface="Calibri"/>
                <a:ea typeface="DejaVu Sans"/>
              </a:rPr>
              <a:t>scaglione da 0 a 15.000,00 0,45%</a:t>
            </a:r>
            <a:endParaRPr b="0" lang="it-IT" sz="1800" spc="-1" strike="noStrike">
              <a:latin typeface="Arial"/>
            </a:endParaRPr>
          </a:p>
          <a:p>
            <a:pPr marL="343080" indent="-339480">
              <a:lnSpc>
                <a:spcPct val="100000"/>
              </a:lnSpc>
              <a:buClr>
                <a:srgbClr val="000000"/>
              </a:buClr>
              <a:buFont typeface="StarSymbol"/>
              <a:buAutoNum type="arabicParenR"/>
            </a:pPr>
            <a:r>
              <a:rPr b="0" lang="it-IT" sz="1800" spc="-1" strike="noStrike">
                <a:solidFill>
                  <a:srgbClr val="000000"/>
                </a:solidFill>
                <a:latin typeface="Calibri"/>
                <a:ea typeface="DejaVu Sans"/>
              </a:rPr>
              <a:t>scaglione da 15.000,00 a 28.000,00 0,50%</a:t>
            </a:r>
            <a:endParaRPr b="0" lang="it-IT" sz="1800" spc="-1" strike="noStrike">
              <a:latin typeface="Arial"/>
            </a:endParaRPr>
          </a:p>
          <a:p>
            <a:pPr marL="343080" indent="-339480">
              <a:lnSpc>
                <a:spcPct val="100000"/>
              </a:lnSpc>
              <a:buClr>
                <a:srgbClr val="000000"/>
              </a:buClr>
              <a:buFont typeface="StarSymbol"/>
              <a:buAutoNum type="arabicParenR"/>
            </a:pPr>
            <a:r>
              <a:rPr b="0" lang="it-IT" sz="1800" spc="-1" strike="noStrike">
                <a:solidFill>
                  <a:srgbClr val="000000"/>
                </a:solidFill>
                <a:latin typeface="Calibri"/>
                <a:ea typeface="DejaVu Sans"/>
              </a:rPr>
              <a:t>scaglione da 28.000,00 a 55.000,00 0,55%</a:t>
            </a:r>
            <a:endParaRPr b="0" lang="it-IT" sz="1800" spc="-1" strike="noStrike">
              <a:latin typeface="Arial"/>
            </a:endParaRPr>
          </a:p>
          <a:p>
            <a:pPr marL="343080" indent="-339480">
              <a:lnSpc>
                <a:spcPct val="100000"/>
              </a:lnSpc>
              <a:buClr>
                <a:srgbClr val="000000"/>
              </a:buClr>
              <a:buFont typeface="StarSymbol"/>
              <a:buAutoNum type="arabicParenR"/>
            </a:pPr>
            <a:r>
              <a:rPr b="0" lang="it-IT" sz="1800" spc="-1" strike="noStrike">
                <a:solidFill>
                  <a:srgbClr val="000000"/>
                </a:solidFill>
                <a:latin typeface="Calibri"/>
                <a:ea typeface="DejaVu Sans"/>
              </a:rPr>
              <a:t>scaglione da 55.000,00 a 75.000,00 0,65%</a:t>
            </a:r>
            <a:endParaRPr b="0" lang="it-IT" sz="1800" spc="-1" strike="noStrike">
              <a:latin typeface="Arial"/>
            </a:endParaRPr>
          </a:p>
          <a:p>
            <a:pPr marL="343080" indent="-339480">
              <a:lnSpc>
                <a:spcPct val="100000"/>
              </a:lnSpc>
              <a:buClr>
                <a:srgbClr val="000000"/>
              </a:buClr>
              <a:buFont typeface="StarSymbol"/>
              <a:buAutoNum type="arabicParenR"/>
            </a:pPr>
            <a:r>
              <a:rPr b="0" lang="it-IT" sz="1800" spc="-1" strike="noStrike">
                <a:solidFill>
                  <a:srgbClr val="000000"/>
                </a:solidFill>
                <a:latin typeface="Calibri"/>
                <a:ea typeface="DejaVu Sans"/>
              </a:rPr>
              <a:t>scaglione oltre 75.000,00 0,75%</a:t>
            </a:r>
            <a:endParaRPr b="0" lang="it-IT" sz="1800" spc="-1" strike="noStrike">
              <a:latin typeface="Arial"/>
            </a:endParaRPr>
          </a:p>
        </p:txBody>
      </p:sp>
      <p:sp>
        <p:nvSpPr>
          <p:cNvPr id="500" name="CustomShape 3"/>
          <p:cNvSpPr/>
          <p:nvPr/>
        </p:nvSpPr>
        <p:spPr>
          <a:xfrm>
            <a:off x="2770560" y="5589720"/>
            <a:ext cx="3997080" cy="925200"/>
          </a:xfrm>
          <a:prstGeom prst="rect">
            <a:avLst/>
          </a:prstGeom>
          <a:solidFill>
            <a:srgbClr val="ffc000"/>
          </a:solidFill>
          <a:ln>
            <a:solidFill>
              <a:srgbClr val="2dcb2d"/>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it-IT" sz="1800" spc="-1" strike="noStrike">
                <a:solidFill>
                  <a:srgbClr val="000000"/>
                </a:solidFill>
                <a:latin typeface="Calibri"/>
                <a:ea typeface="DejaVu Sans"/>
              </a:rPr>
              <a:t>FASCIA ESENZIONE 12.000€ </a:t>
            </a:r>
            <a:endParaRPr b="0" lang="it-IT" sz="1800" spc="-1" strike="noStrike">
              <a:latin typeface="Arial"/>
            </a:endParaRPr>
          </a:p>
        </p:txBody>
      </p:sp>
      <p:sp>
        <p:nvSpPr>
          <p:cNvPr id="501" name="CustomShape 4"/>
          <p:cNvSpPr/>
          <p:nvPr/>
        </p:nvSpPr>
        <p:spPr>
          <a:xfrm>
            <a:off x="2736000" y="4968000"/>
            <a:ext cx="4100040" cy="361440"/>
          </a:xfrm>
          <a:prstGeom prst="rect">
            <a:avLst/>
          </a:prstGeom>
          <a:solidFill>
            <a:srgbClr val="ffff00"/>
          </a:solidFill>
          <a:ln w="9360">
            <a:solidFill>
              <a:schemeClr val="tx1"/>
            </a:solidFill>
            <a:miter/>
          </a:ln>
        </p:spPr>
        <p:style>
          <a:lnRef idx="0"/>
          <a:fillRef idx="0"/>
          <a:effectRef idx="0"/>
          <a:fontRef idx="minor"/>
        </p:style>
        <p:txBody>
          <a:bodyPr lIns="90000" rIns="90000" tIns="45000" bIns="45000"/>
          <a:p>
            <a:pPr algn="ctr">
              <a:lnSpc>
                <a:spcPct val="100000"/>
              </a:lnSpc>
            </a:pPr>
            <a:r>
              <a:rPr b="0" lang="it-IT" sz="1800" spc="-1" strike="noStrike">
                <a:solidFill>
                  <a:srgbClr val="000000"/>
                </a:solidFill>
                <a:latin typeface="Calibri"/>
                <a:ea typeface="DejaVu Sans"/>
              </a:rPr>
              <a:t>Previsione entrata 1.050.000€</a:t>
            </a:r>
            <a:endParaRPr b="0" lang="it-IT" sz="1800" spc="-1" strike="noStrike">
              <a:latin typeface="Arial"/>
            </a:endParaRPr>
          </a:p>
        </p:txBody>
      </p:sp>
    </p:spTree>
  </p:cSld>
  <p:transition spd="med">
    <p:plus/>
  </p:transition>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2" name="CustomShape 1"/>
          <p:cNvSpPr/>
          <p:nvPr/>
        </p:nvSpPr>
        <p:spPr>
          <a:xfrm>
            <a:off x="864000" y="1296000"/>
            <a:ext cx="7819200" cy="545040"/>
          </a:xfrm>
          <a:prstGeom prst="rect">
            <a:avLst/>
          </a:prstGeom>
          <a:noFill/>
          <a:ln w="9360">
            <a:noFill/>
          </a:ln>
        </p:spPr>
        <p:style>
          <a:lnRef idx="0"/>
          <a:fillRef idx="0"/>
          <a:effectRef idx="0"/>
          <a:fontRef idx="minor"/>
        </p:style>
        <p:txBody>
          <a:bodyPr lIns="90000" rIns="90000" tIns="45000" bIns="45000" anchor="b"/>
          <a:p>
            <a:pPr>
              <a:lnSpc>
                <a:spcPct val="100000"/>
              </a:lnSpc>
            </a:pPr>
            <a:r>
              <a:rPr b="1" lang="it-IT" sz="2400" spc="-1" strike="noStrike">
                <a:solidFill>
                  <a:srgbClr val="0d1f63"/>
                </a:solidFill>
                <a:latin typeface="Calibri"/>
                <a:ea typeface="DejaVu Sans"/>
              </a:rPr>
              <a:t>Principali entrate extra-tributarie riferite ai servizi erogati</a:t>
            </a:r>
            <a:endParaRPr b="0" lang="it-IT" sz="2400" spc="-1" strike="noStrike">
              <a:latin typeface="Arial"/>
            </a:endParaRPr>
          </a:p>
        </p:txBody>
      </p:sp>
      <p:pic>
        <p:nvPicPr>
          <p:cNvPr id="503" name="Picture 134" descr=""/>
          <p:cNvPicPr/>
          <p:nvPr/>
        </p:nvPicPr>
        <p:blipFill>
          <a:blip r:embed="rId1"/>
          <a:stretch/>
        </p:blipFill>
        <p:spPr>
          <a:xfrm>
            <a:off x="3357720" y="214200"/>
            <a:ext cx="3596760" cy="1118880"/>
          </a:xfrm>
          <a:prstGeom prst="rect">
            <a:avLst/>
          </a:prstGeom>
          <a:ln w="9360">
            <a:noFill/>
          </a:ln>
        </p:spPr>
      </p:pic>
      <p:pic>
        <p:nvPicPr>
          <p:cNvPr id="504" name="" descr=""/>
          <p:cNvPicPr/>
          <p:nvPr/>
        </p:nvPicPr>
        <p:blipFill>
          <a:blip r:embed="rId2"/>
          <a:stretch/>
        </p:blipFill>
        <p:spPr>
          <a:xfrm>
            <a:off x="937440" y="2689920"/>
            <a:ext cx="7918200" cy="3788280"/>
          </a:xfrm>
          <a:prstGeom prst="rect">
            <a:avLst/>
          </a:prstGeom>
          <a:ln>
            <a:noFill/>
          </a:ln>
        </p:spPr>
      </p:pic>
    </p:spTree>
  </p:cSld>
  <p:transition spd="med">
    <p:plus/>
  </p:transition>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CustomShape 1"/>
          <p:cNvSpPr/>
          <p:nvPr/>
        </p:nvSpPr>
        <p:spPr>
          <a:xfrm>
            <a:off x="826920" y="620640"/>
            <a:ext cx="5959080" cy="1139400"/>
          </a:xfrm>
          <a:prstGeom prst="rect">
            <a:avLst/>
          </a:prstGeom>
          <a:noFill/>
          <a:ln w="9360">
            <a:noFill/>
          </a:ln>
        </p:spPr>
        <p:style>
          <a:lnRef idx="0"/>
          <a:fillRef idx="0"/>
          <a:effectRef idx="0"/>
          <a:fontRef idx="minor"/>
        </p:style>
        <p:txBody>
          <a:bodyPr lIns="90000" rIns="90000" tIns="45000" bIns="45000" anchor="b"/>
          <a:p>
            <a:pPr>
              <a:lnSpc>
                <a:spcPct val="100000"/>
              </a:lnSpc>
            </a:pPr>
            <a:r>
              <a:rPr b="1" lang="it-IT" sz="2400" spc="-1" strike="noStrike">
                <a:solidFill>
                  <a:srgbClr val="0d1f63"/>
                </a:solidFill>
                <a:latin typeface="Calibri"/>
                <a:ea typeface="DejaVu Sans"/>
              </a:rPr>
              <a:t>Contesto normativo: Equilibri di Bilancio</a:t>
            </a:r>
            <a:endParaRPr b="0" lang="it-IT" sz="2400" spc="-1" strike="noStrike">
              <a:latin typeface="Arial"/>
            </a:endParaRPr>
          </a:p>
        </p:txBody>
      </p:sp>
      <p:sp>
        <p:nvSpPr>
          <p:cNvPr id="506" name="CustomShape 2"/>
          <p:cNvSpPr/>
          <p:nvPr/>
        </p:nvSpPr>
        <p:spPr>
          <a:xfrm>
            <a:off x="2786040" y="4429080"/>
            <a:ext cx="1858680" cy="488520"/>
          </a:xfrm>
          <a:prstGeom prst="rect">
            <a:avLst/>
          </a:prstGeom>
          <a:noFill/>
          <a:ln w="9360">
            <a:noFill/>
          </a:ln>
        </p:spPr>
        <p:style>
          <a:lnRef idx="0"/>
          <a:fillRef idx="0"/>
          <a:effectRef idx="0"/>
          <a:fontRef idx="minor"/>
        </p:style>
      </p:sp>
      <p:sp>
        <p:nvSpPr>
          <p:cNvPr id="507" name="CustomShape 3"/>
          <p:cNvSpPr/>
          <p:nvPr/>
        </p:nvSpPr>
        <p:spPr>
          <a:xfrm>
            <a:off x="4643280" y="4286160"/>
            <a:ext cx="1853640" cy="853560"/>
          </a:xfrm>
          <a:prstGeom prst="rect">
            <a:avLst/>
          </a:prstGeom>
          <a:noFill/>
          <a:ln w="9360">
            <a:noFill/>
          </a:ln>
        </p:spPr>
        <p:style>
          <a:lnRef idx="0"/>
          <a:fillRef idx="0"/>
          <a:effectRef idx="0"/>
          <a:fontRef idx="minor"/>
        </p:style>
      </p:sp>
      <p:pic>
        <p:nvPicPr>
          <p:cNvPr id="508" name="Picture 18" descr=""/>
          <p:cNvPicPr/>
          <p:nvPr/>
        </p:nvPicPr>
        <p:blipFill>
          <a:blip r:embed="rId1"/>
          <a:stretch/>
        </p:blipFill>
        <p:spPr>
          <a:xfrm>
            <a:off x="3357720" y="214200"/>
            <a:ext cx="3596760" cy="1118880"/>
          </a:xfrm>
          <a:prstGeom prst="rect">
            <a:avLst/>
          </a:prstGeom>
          <a:ln w="9360">
            <a:noFill/>
          </a:ln>
        </p:spPr>
      </p:pic>
      <p:sp>
        <p:nvSpPr>
          <p:cNvPr id="509" name="CustomShape 4"/>
          <p:cNvSpPr/>
          <p:nvPr/>
        </p:nvSpPr>
        <p:spPr>
          <a:xfrm>
            <a:off x="6572160" y="4429080"/>
            <a:ext cx="1782360" cy="1060560"/>
          </a:xfrm>
          <a:prstGeom prst="rect">
            <a:avLst/>
          </a:prstGeom>
          <a:noFill/>
          <a:ln>
            <a:noFill/>
          </a:ln>
        </p:spPr>
        <p:style>
          <a:lnRef idx="0"/>
          <a:fillRef idx="0"/>
          <a:effectRef idx="0"/>
          <a:fontRef idx="minor"/>
        </p:style>
      </p:sp>
      <p:sp>
        <p:nvSpPr>
          <p:cNvPr id="510" name="CustomShape 5"/>
          <p:cNvSpPr/>
          <p:nvPr/>
        </p:nvSpPr>
        <p:spPr>
          <a:xfrm>
            <a:off x="1440000" y="2520000"/>
            <a:ext cx="5542560" cy="344880"/>
          </a:xfrm>
          <a:prstGeom prst="rect">
            <a:avLst/>
          </a:prstGeom>
          <a:noFill/>
          <a:ln>
            <a:noFill/>
          </a:ln>
        </p:spPr>
        <p:style>
          <a:lnRef idx="0"/>
          <a:fillRef idx="0"/>
          <a:effectRef idx="0"/>
          <a:fontRef idx="minor"/>
        </p:style>
        <p:txBody>
          <a:bodyPr lIns="90000" rIns="90000" tIns="45000" bIns="45000" anchor="ctr"/>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p:txBody>
      </p:sp>
      <p:sp>
        <p:nvSpPr>
          <p:cNvPr id="511" name="CustomShape 6"/>
          <p:cNvSpPr/>
          <p:nvPr/>
        </p:nvSpPr>
        <p:spPr>
          <a:xfrm>
            <a:off x="1512000" y="2937960"/>
            <a:ext cx="6842520" cy="2173680"/>
          </a:xfrm>
          <a:prstGeom prst="rect">
            <a:avLst/>
          </a:prstGeom>
          <a:solidFill>
            <a:srgbClr val="ffc000"/>
          </a:solidFill>
          <a:ln>
            <a:solidFill>
              <a:srgbClr val="2dcb2d"/>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2" name="CustomShape 7"/>
          <p:cNvSpPr/>
          <p:nvPr/>
        </p:nvSpPr>
        <p:spPr>
          <a:xfrm rot="4200">
            <a:off x="1585080" y="2941200"/>
            <a:ext cx="6480720" cy="216576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it-IT" sz="1800" spc="-1" strike="noStrike">
                <a:solidFill>
                  <a:srgbClr val="000000"/>
                </a:solidFill>
                <a:latin typeface="Calibri"/>
                <a:ea typeface="DejaVu Sans"/>
              </a:rPr>
              <a:t>Legge 145/2018</a:t>
            </a: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r>
              <a:rPr b="0" lang="it-IT" sz="1800" spc="-1" strike="noStrike">
                <a:solidFill>
                  <a:srgbClr val="000000"/>
                </a:solidFill>
                <a:latin typeface="Calibri"/>
                <a:ea typeface="DejaVu Sans"/>
              </a:rPr>
              <a:t>Gli enti si considerano in equilibrio in presenza di un risultato di competenza dell’esercizio non negativo. La verifica dell’equilibrio è desunto dal prospetto di verifica degli equilibri allegato al rendiconto previsto  dall’ allegato 10 del decreto legislativo 23 giugno 2011, n.118. </a:t>
            </a:r>
            <a:endParaRPr b="0" lang="it-IT" sz="1800" spc="-1" strike="noStrike">
              <a:latin typeface="Arial"/>
            </a:endParaRPr>
          </a:p>
        </p:txBody>
      </p:sp>
    </p:spTree>
  </p:cSld>
  <p:transition spd="med">
    <p:plus/>
  </p:transition>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CustomShape 1"/>
          <p:cNvSpPr/>
          <p:nvPr/>
        </p:nvSpPr>
        <p:spPr>
          <a:xfrm>
            <a:off x="755640" y="1484280"/>
            <a:ext cx="5541480" cy="452160"/>
          </a:xfrm>
          <a:prstGeom prst="rect">
            <a:avLst/>
          </a:prstGeom>
          <a:noFill/>
          <a:ln w="9360">
            <a:noFill/>
          </a:ln>
        </p:spPr>
        <p:style>
          <a:lnRef idx="0"/>
          <a:fillRef idx="0"/>
          <a:effectRef idx="0"/>
          <a:fontRef idx="minor"/>
        </p:style>
        <p:txBody>
          <a:bodyPr lIns="90000" rIns="90000" tIns="45000" bIns="45000"/>
          <a:p>
            <a:pPr>
              <a:lnSpc>
                <a:spcPct val="100000"/>
              </a:lnSpc>
            </a:pPr>
            <a:r>
              <a:rPr b="1" lang="it-IT" sz="2400" spc="-1" strike="noStrike">
                <a:solidFill>
                  <a:srgbClr val="0d1f63"/>
                </a:solidFill>
                <a:latin typeface="Calibri"/>
                <a:ea typeface="DejaVu Sans"/>
              </a:rPr>
              <a:t>Il contesto generale: </a:t>
            </a:r>
            <a:r>
              <a:rPr b="1" lang="it-IT" sz="2200" spc="-1" strike="noStrike">
                <a:solidFill>
                  <a:srgbClr val="0d1f63"/>
                </a:solidFill>
                <a:latin typeface="Calibri"/>
                <a:ea typeface="DejaVu Sans"/>
              </a:rPr>
              <a:t>alcuni dati</a:t>
            </a:r>
            <a:endParaRPr b="0" lang="it-IT" sz="2200" spc="-1" strike="noStrike">
              <a:latin typeface="Arial"/>
            </a:endParaRPr>
          </a:p>
        </p:txBody>
      </p:sp>
      <p:pic>
        <p:nvPicPr>
          <p:cNvPr id="394" name="Picture 22" descr=""/>
          <p:cNvPicPr/>
          <p:nvPr/>
        </p:nvPicPr>
        <p:blipFill>
          <a:blip r:embed="rId1"/>
          <a:stretch/>
        </p:blipFill>
        <p:spPr>
          <a:xfrm>
            <a:off x="3357720" y="214200"/>
            <a:ext cx="3596760" cy="1118880"/>
          </a:xfrm>
          <a:prstGeom prst="rect">
            <a:avLst/>
          </a:prstGeom>
          <a:ln w="9360">
            <a:noFill/>
          </a:ln>
        </p:spPr>
      </p:pic>
      <p:sp>
        <p:nvSpPr>
          <p:cNvPr id="395" name="CustomShape 2"/>
          <p:cNvSpPr/>
          <p:nvPr/>
        </p:nvSpPr>
        <p:spPr>
          <a:xfrm>
            <a:off x="2050920" y="2637000"/>
            <a:ext cx="5181120" cy="3741480"/>
          </a:xfrm>
          <a:prstGeom prst="rect">
            <a:avLst/>
          </a:prstGeom>
          <a:noFill/>
          <a:ln>
            <a:noFill/>
          </a:ln>
        </p:spPr>
        <p:style>
          <a:lnRef idx="0"/>
          <a:fillRef idx="0"/>
          <a:effectRef idx="0"/>
          <a:fontRef idx="minor"/>
        </p:style>
      </p:sp>
      <p:sp>
        <p:nvSpPr>
          <p:cNvPr id="396" name="CustomShape 3"/>
          <p:cNvSpPr/>
          <p:nvPr/>
        </p:nvSpPr>
        <p:spPr>
          <a:xfrm>
            <a:off x="928800" y="2357280"/>
            <a:ext cx="7068600" cy="4201920"/>
          </a:xfrm>
          <a:prstGeom prst="rect">
            <a:avLst/>
          </a:prstGeom>
          <a:noFill/>
          <a:ln w="9360">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endParaRPr b="0" lang="it-IT" sz="1800" spc="-1" strike="noStrike">
              <a:latin typeface="Arial"/>
            </a:endParaRPr>
          </a:p>
          <a:p>
            <a:pPr lvl="1" marL="457200" indent="-212760">
              <a:lnSpc>
                <a:spcPct val="100000"/>
              </a:lnSpc>
              <a:buClr>
                <a:srgbClr val="000000"/>
              </a:buClr>
              <a:buFont typeface="Wingdings" charset="2"/>
              <a:buChar char=""/>
            </a:pPr>
            <a:r>
              <a:rPr b="0" lang="it-IT" sz="1800" spc="-1" strike="noStrike">
                <a:solidFill>
                  <a:srgbClr val="000000"/>
                </a:solidFill>
                <a:latin typeface="Calibri"/>
                <a:ea typeface="DejaVu Sans"/>
              </a:rPr>
              <a:t>In un contesto nazionale sofferente, dal punto di vista economico e occupazionale in Emilia Romagna si registra: </a:t>
            </a:r>
            <a:endParaRPr b="0" lang="it-IT" sz="1800" spc="-1" strike="noStrike">
              <a:latin typeface="Arial"/>
            </a:endParaRPr>
          </a:p>
          <a:p>
            <a:pPr>
              <a:lnSpc>
                <a:spcPct val="100000"/>
              </a:lnSpc>
            </a:pPr>
            <a:endParaRPr b="0" lang="it-IT" sz="1800" spc="-1" strike="noStrike">
              <a:latin typeface="Arial"/>
            </a:endParaRPr>
          </a:p>
          <a:p>
            <a:pPr lvl="1" marL="457200" indent="-212760">
              <a:lnSpc>
                <a:spcPct val="100000"/>
              </a:lnSpc>
              <a:buClr>
                <a:srgbClr val="000000"/>
              </a:buClr>
              <a:buFont typeface="Wingdings" charset="2"/>
              <a:buChar char=""/>
            </a:pPr>
            <a:r>
              <a:rPr b="0" lang="it-IT" sz="1800" spc="-1" strike="noStrike">
                <a:solidFill>
                  <a:srgbClr val="000000"/>
                </a:solidFill>
                <a:latin typeface="Calibri"/>
                <a:ea typeface="DejaVu Sans"/>
              </a:rPr>
              <a:t>Crescita maggiore rispetto alle media nazionale; </a:t>
            </a:r>
            <a:endParaRPr b="0" lang="it-IT" sz="1800" spc="-1" strike="noStrike">
              <a:latin typeface="Arial"/>
            </a:endParaRPr>
          </a:p>
          <a:p>
            <a:pPr lvl="1" marL="457200" indent="-212760">
              <a:lnSpc>
                <a:spcPct val="100000"/>
              </a:lnSpc>
              <a:buClr>
                <a:srgbClr val="000000"/>
              </a:buClr>
              <a:buFont typeface="Wingdings" charset="2"/>
              <a:buChar char=""/>
            </a:pPr>
            <a:r>
              <a:rPr b="0" lang="it-IT" sz="1800" spc="-1" strike="noStrike">
                <a:solidFill>
                  <a:srgbClr val="000000"/>
                </a:solidFill>
                <a:latin typeface="Calibri"/>
                <a:ea typeface="DejaVu Sans"/>
              </a:rPr>
              <a:t>Diminuzione del tasso di disoccupazione al 4,8%;</a:t>
            </a:r>
            <a:endParaRPr b="0" lang="it-IT" sz="1800" spc="-1" strike="noStrike">
              <a:latin typeface="Arial"/>
            </a:endParaRPr>
          </a:p>
          <a:p>
            <a:pPr lvl="1" marL="457200" indent="-212760">
              <a:lnSpc>
                <a:spcPct val="100000"/>
              </a:lnSpc>
              <a:buClr>
                <a:srgbClr val="000000"/>
              </a:buClr>
              <a:buFont typeface="Wingdings" charset="2"/>
              <a:buChar char=""/>
            </a:pPr>
            <a:r>
              <a:rPr b="0" lang="it-IT" sz="1800" spc="-1" strike="noStrike">
                <a:solidFill>
                  <a:srgbClr val="000000"/>
                </a:solidFill>
                <a:latin typeface="Calibri"/>
                <a:ea typeface="DejaVu Sans"/>
              </a:rPr>
              <a:t>Occupazione al 71,3%, il più alto del Paese; </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spTree>
  </p:cSld>
  <p:transition spd="med">
    <p:plus/>
  </p:transition>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CustomShape 1"/>
          <p:cNvSpPr/>
          <p:nvPr/>
        </p:nvSpPr>
        <p:spPr>
          <a:xfrm>
            <a:off x="762120" y="762120"/>
            <a:ext cx="7921080" cy="1139400"/>
          </a:xfrm>
          <a:prstGeom prst="rect">
            <a:avLst/>
          </a:prstGeom>
          <a:noFill/>
          <a:ln w="9360">
            <a:noFill/>
          </a:ln>
        </p:spPr>
        <p:style>
          <a:lnRef idx="0"/>
          <a:fillRef idx="0"/>
          <a:effectRef idx="0"/>
          <a:fontRef idx="minor"/>
        </p:style>
        <p:txBody>
          <a:bodyPr lIns="90000" rIns="90000" tIns="45000" bIns="45000" anchor="b"/>
          <a:p>
            <a:pPr>
              <a:lnSpc>
                <a:spcPct val="100000"/>
              </a:lnSpc>
            </a:pPr>
            <a:r>
              <a:rPr b="1" lang="it-IT" sz="2400" spc="-1" strike="noStrike">
                <a:solidFill>
                  <a:srgbClr val="0d1f63"/>
                </a:solidFill>
                <a:latin typeface="Calibri"/>
                <a:ea typeface="DejaVu Sans"/>
              </a:rPr>
              <a:t>La manovra per Calderara: STRATEGIE</a:t>
            </a:r>
            <a:endParaRPr b="0" lang="it-IT" sz="2400" spc="-1" strike="noStrike">
              <a:latin typeface="Arial"/>
            </a:endParaRPr>
          </a:p>
        </p:txBody>
      </p:sp>
      <p:sp>
        <p:nvSpPr>
          <p:cNvPr id="514" name="CustomShape 2"/>
          <p:cNvSpPr/>
          <p:nvPr/>
        </p:nvSpPr>
        <p:spPr>
          <a:xfrm>
            <a:off x="971640" y="2421000"/>
            <a:ext cx="7413120" cy="4590720"/>
          </a:xfrm>
          <a:prstGeom prst="rect">
            <a:avLst/>
          </a:prstGeom>
          <a:noFill/>
          <a:ln w="9360">
            <a:noFill/>
          </a:ln>
        </p:spPr>
        <p:style>
          <a:lnRef idx="0"/>
          <a:fillRef idx="0"/>
          <a:effectRef idx="0"/>
          <a:fontRef idx="minor"/>
        </p:style>
        <p:txBody>
          <a:bodyPr lIns="90000" rIns="90000" tIns="45000" bIns="45000" anchor="ctr"/>
          <a:p>
            <a:pPr marL="343080" indent="-337680">
              <a:lnSpc>
                <a:spcPct val="100000"/>
              </a:lnSpc>
            </a:pPr>
            <a:r>
              <a:rPr b="0" lang="it-IT" sz="1800" spc="-1" strike="noStrike" u="sng">
                <a:solidFill>
                  <a:srgbClr val="000000"/>
                </a:solidFill>
                <a:uFill>
                  <a:solidFill>
                    <a:srgbClr val="ffffff"/>
                  </a:solidFill>
                </a:uFill>
                <a:latin typeface="Calibri"/>
                <a:ea typeface="DejaVu Sans"/>
              </a:rPr>
              <a:t>Quali strategia per raggiungere gli equilibrio di bilancio e tutelare le fasce deboli sul fronte delle entrate:</a:t>
            </a:r>
            <a:endParaRPr b="0" lang="it-IT" sz="1800" spc="-1" strike="noStrike">
              <a:latin typeface="Arial"/>
            </a:endParaRPr>
          </a:p>
          <a:p>
            <a:pPr marL="343080" indent="-337680">
              <a:lnSpc>
                <a:spcPct val="100000"/>
              </a:lnSpc>
              <a:buClr>
                <a:srgbClr val="000000"/>
              </a:buClr>
              <a:buFont typeface="Wingdings" charset="2"/>
              <a:buChar char=""/>
            </a:pPr>
            <a:r>
              <a:rPr b="0" lang="it-IT" sz="1800" spc="-1" strike="noStrike">
                <a:solidFill>
                  <a:srgbClr val="000000"/>
                </a:solidFill>
                <a:latin typeface="Calibri"/>
                <a:ea typeface="DejaVu Sans"/>
              </a:rPr>
              <a:t>Modulazione delle aliquote </a:t>
            </a:r>
            <a:r>
              <a:rPr b="1" lang="it-IT" sz="1800" spc="-1" strike="noStrike">
                <a:solidFill>
                  <a:srgbClr val="000000"/>
                </a:solidFill>
                <a:latin typeface="Calibri"/>
                <a:ea typeface="DejaVu Sans"/>
              </a:rPr>
              <a:t>Imu</a:t>
            </a:r>
            <a:r>
              <a:rPr b="0" lang="it-IT" sz="1800" spc="-1" strike="noStrike">
                <a:solidFill>
                  <a:srgbClr val="000000"/>
                </a:solidFill>
                <a:latin typeface="Calibri"/>
                <a:ea typeface="DejaVu Sans"/>
              </a:rPr>
              <a:t>: conservazione aliquote agevolate per  canoni concordati (0,55%), </a:t>
            </a:r>
            <a:r>
              <a:rPr b="0" lang="it-IT" sz="1800" spc="-1" strike="noStrike" u="sng">
                <a:solidFill>
                  <a:srgbClr val="000000"/>
                </a:solidFill>
                <a:uFill>
                  <a:solidFill>
                    <a:srgbClr val="ffffff"/>
                  </a:solidFill>
                </a:uFill>
                <a:latin typeface="Calibri"/>
                <a:ea typeface="DejaVu Sans"/>
              </a:rPr>
              <a:t>terreni agricoli (0,70%)</a:t>
            </a:r>
            <a:r>
              <a:rPr b="0" lang="it-IT" sz="1800" spc="-1" strike="noStrike">
                <a:solidFill>
                  <a:srgbClr val="000000"/>
                </a:solidFill>
                <a:latin typeface="Calibri"/>
                <a:ea typeface="DejaVu Sans"/>
              </a:rPr>
              <a:t>, </a:t>
            </a:r>
            <a:endParaRPr b="0" lang="it-IT" sz="1800" spc="-1" strike="noStrike">
              <a:latin typeface="Arial"/>
            </a:endParaRPr>
          </a:p>
          <a:p>
            <a:pPr marL="343080" indent="-337680">
              <a:lnSpc>
                <a:spcPct val="100000"/>
              </a:lnSpc>
              <a:buClr>
                <a:srgbClr val="000000"/>
              </a:buClr>
              <a:buFont typeface="Wingdings" charset="2"/>
              <a:buChar char=""/>
            </a:pPr>
            <a:r>
              <a:rPr b="1" lang="it-IT" sz="1800" spc="-1" strike="noStrike">
                <a:solidFill>
                  <a:srgbClr val="000000"/>
                </a:solidFill>
                <a:latin typeface="Calibri"/>
                <a:ea typeface="DejaVu Sans"/>
              </a:rPr>
              <a:t>Conferma aliquota fabbricati D allo 0,8%;</a:t>
            </a:r>
            <a:endParaRPr b="0" lang="it-IT" sz="1800" spc="-1" strike="noStrike">
              <a:latin typeface="Arial"/>
            </a:endParaRPr>
          </a:p>
          <a:p>
            <a:pPr marL="343080" indent="-337680">
              <a:lnSpc>
                <a:spcPct val="100000"/>
              </a:lnSpc>
              <a:buClr>
                <a:srgbClr val="000000"/>
              </a:buClr>
              <a:buFont typeface="Wingdings" charset="2"/>
              <a:buChar char=""/>
            </a:pPr>
            <a:r>
              <a:rPr b="1" lang="it-IT" sz="1800" spc="-1" strike="noStrike">
                <a:solidFill>
                  <a:srgbClr val="000000"/>
                </a:solidFill>
                <a:latin typeface="Calibri"/>
                <a:ea typeface="DejaVu Sans"/>
              </a:rPr>
              <a:t>Addizionale Irpef</a:t>
            </a:r>
            <a:r>
              <a:rPr b="0" lang="it-IT" sz="1800" spc="-1" strike="noStrike">
                <a:solidFill>
                  <a:srgbClr val="000000"/>
                </a:solidFill>
                <a:latin typeface="Calibri"/>
                <a:ea typeface="DejaVu Sans"/>
              </a:rPr>
              <a:t>: </a:t>
            </a:r>
            <a:r>
              <a:rPr b="1" lang="it-IT" sz="1800" spc="-1" strike="noStrike">
                <a:solidFill>
                  <a:srgbClr val="000000"/>
                </a:solidFill>
                <a:latin typeface="Calibri"/>
                <a:ea typeface="DejaVu Sans"/>
              </a:rPr>
              <a:t>conferma  calcolo progressivo delle aliquote a partire dallo 0,45% mantenendo l’esenzione per i 12.000 euro di reddito;</a:t>
            </a:r>
            <a:endParaRPr b="0" lang="it-IT" sz="1800" spc="-1" strike="noStrike">
              <a:latin typeface="Arial"/>
            </a:endParaRPr>
          </a:p>
          <a:p>
            <a:pPr marL="343080" indent="-337680">
              <a:lnSpc>
                <a:spcPct val="100000"/>
              </a:lnSpc>
              <a:buClr>
                <a:srgbClr val="000000"/>
              </a:buClr>
              <a:buFont typeface="Wingdings" charset="2"/>
              <a:buChar char=""/>
            </a:pPr>
            <a:r>
              <a:rPr b="1" lang="it-IT" sz="1800" spc="-1" strike="noStrike">
                <a:solidFill>
                  <a:srgbClr val="000000"/>
                </a:solidFill>
                <a:latin typeface="Calibri"/>
                <a:ea typeface="DejaVu Sans"/>
              </a:rPr>
              <a:t>Conferma della riduzione</a:t>
            </a:r>
            <a:r>
              <a:rPr b="0" lang="it-IT" sz="1800" spc="-1" strike="noStrike">
                <a:solidFill>
                  <a:srgbClr val="000000"/>
                </a:solidFill>
                <a:latin typeface="Calibri"/>
                <a:ea typeface="DejaVu Sans"/>
              </a:rPr>
              <a:t> della tariffa della refezione scolastica</a:t>
            </a:r>
            <a:endParaRPr b="0" lang="it-IT" sz="1800" spc="-1" strike="noStrike">
              <a:latin typeface="Arial"/>
            </a:endParaRPr>
          </a:p>
          <a:p>
            <a:pPr marL="343080" indent="-337680">
              <a:lnSpc>
                <a:spcPct val="100000"/>
              </a:lnSpc>
              <a:buClr>
                <a:srgbClr val="000000"/>
              </a:buClr>
              <a:buFont typeface="Wingdings" charset="2"/>
              <a:buChar char=""/>
            </a:pPr>
            <a:r>
              <a:rPr b="1" lang="it-IT" sz="1800" spc="-1" strike="noStrike">
                <a:solidFill>
                  <a:srgbClr val="000000"/>
                </a:solidFill>
                <a:latin typeface="Calibri"/>
                <a:ea typeface="DejaVu Sans"/>
              </a:rPr>
              <a:t>Conferma della riduzione</a:t>
            </a:r>
            <a:r>
              <a:rPr b="0" lang="it-IT" sz="1800" spc="-1" strike="noStrike">
                <a:solidFill>
                  <a:srgbClr val="000000"/>
                </a:solidFill>
                <a:latin typeface="Calibri"/>
                <a:ea typeface="DejaVu Sans"/>
              </a:rPr>
              <a:t> della retta del Nido e applicazione dell’ ulteriore riduzione del 30% delle rette medesime nella fascia ISEE 0-26.000,00 per il progetto al Nido con la RER;</a:t>
            </a:r>
            <a:endParaRPr b="0" lang="it-IT" sz="1800" spc="-1" strike="noStrike">
              <a:latin typeface="Arial"/>
            </a:endParaRPr>
          </a:p>
          <a:p>
            <a:pPr marL="343080" indent="-337680">
              <a:lnSpc>
                <a:spcPct val="100000"/>
              </a:lnSpc>
              <a:buClr>
                <a:srgbClr val="000000"/>
              </a:buClr>
              <a:buFont typeface="Wingdings" charset="2"/>
              <a:buChar char=""/>
            </a:pPr>
            <a:r>
              <a:rPr b="1" lang="it-IT" sz="1800" spc="-1" strike="noStrike">
                <a:solidFill>
                  <a:srgbClr val="000000"/>
                </a:solidFill>
                <a:latin typeface="Calibri"/>
                <a:ea typeface="DejaVu Sans"/>
              </a:rPr>
              <a:t>Tasi</a:t>
            </a:r>
            <a:r>
              <a:rPr b="0" lang="it-IT" sz="1800" spc="-1" strike="noStrike">
                <a:solidFill>
                  <a:srgbClr val="000000"/>
                </a:solidFill>
                <a:latin typeface="Calibri"/>
                <a:ea typeface="DejaVu Sans"/>
              </a:rPr>
              <a:t>: 0,10% su fabbricati rurali e strumentali e 0,13% sugli altri fabbricati.</a:t>
            </a:r>
            <a:endParaRPr b="0" lang="it-IT" sz="1800" spc="-1" strike="noStrike">
              <a:latin typeface="Arial"/>
            </a:endParaRPr>
          </a:p>
          <a:p>
            <a:pPr marL="343080" indent="-337680">
              <a:lnSpc>
                <a:spcPct val="100000"/>
              </a:lnSpc>
            </a:pPr>
            <a:endParaRPr b="0" lang="it-IT" sz="1800" spc="-1" strike="noStrike">
              <a:latin typeface="Arial"/>
            </a:endParaRPr>
          </a:p>
          <a:p>
            <a:pPr marL="343080" indent="-337680">
              <a:lnSpc>
                <a:spcPct val="100000"/>
              </a:lnSpc>
            </a:pPr>
            <a:endParaRPr b="0" lang="it-IT" sz="1800" spc="-1" strike="noStrike">
              <a:latin typeface="Arial"/>
            </a:endParaRPr>
          </a:p>
        </p:txBody>
      </p:sp>
      <p:pic>
        <p:nvPicPr>
          <p:cNvPr id="515" name="Picture 18" descr=""/>
          <p:cNvPicPr/>
          <p:nvPr/>
        </p:nvPicPr>
        <p:blipFill>
          <a:blip r:embed="rId1"/>
          <a:stretch/>
        </p:blipFill>
        <p:spPr>
          <a:xfrm>
            <a:off x="3357720" y="214200"/>
            <a:ext cx="3596760" cy="1118880"/>
          </a:xfrm>
          <a:prstGeom prst="rect">
            <a:avLst/>
          </a:prstGeom>
          <a:ln w="9360">
            <a:noFill/>
          </a:ln>
        </p:spPr>
      </p:pic>
    </p:spTree>
  </p:cSld>
  <p:transition spd="med">
    <p:plus/>
  </p:transition>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CustomShape 1"/>
          <p:cNvSpPr/>
          <p:nvPr/>
        </p:nvSpPr>
        <p:spPr>
          <a:xfrm>
            <a:off x="762120" y="917640"/>
            <a:ext cx="7921080" cy="1139400"/>
          </a:xfrm>
          <a:prstGeom prst="rect">
            <a:avLst/>
          </a:prstGeom>
          <a:noFill/>
          <a:ln w="9360">
            <a:noFill/>
          </a:ln>
        </p:spPr>
        <p:style>
          <a:lnRef idx="0"/>
          <a:fillRef idx="0"/>
          <a:effectRef idx="0"/>
          <a:fontRef idx="minor"/>
        </p:style>
        <p:txBody>
          <a:bodyPr lIns="90000" rIns="90000" tIns="45000" bIns="45000" anchor="b"/>
          <a:p>
            <a:pPr>
              <a:lnSpc>
                <a:spcPct val="100000"/>
              </a:lnSpc>
            </a:pPr>
            <a:r>
              <a:rPr b="0" lang="it-IT" sz="2800" spc="-1" strike="noStrike">
                <a:solidFill>
                  <a:srgbClr val="0033cc"/>
                </a:solidFill>
                <a:latin typeface="Franklin Gothic Demi"/>
                <a:ea typeface="DejaVu Sans"/>
              </a:rPr>
              <a:t>	</a:t>
            </a:r>
            <a:endParaRPr b="0" lang="it-IT" sz="2800" spc="-1" strike="noStrike">
              <a:latin typeface="Arial"/>
            </a:endParaRPr>
          </a:p>
        </p:txBody>
      </p:sp>
      <p:sp>
        <p:nvSpPr>
          <p:cNvPr id="517" name="CustomShape 2"/>
          <p:cNvSpPr/>
          <p:nvPr/>
        </p:nvSpPr>
        <p:spPr>
          <a:xfrm>
            <a:off x="971640" y="917640"/>
            <a:ext cx="5959080" cy="1139400"/>
          </a:xfrm>
          <a:prstGeom prst="roundRect">
            <a:avLst>
              <a:gd name="adj" fmla="val 21667"/>
            </a:avLst>
          </a:prstGeom>
          <a:noFill/>
          <a:ln w="9360">
            <a:noFill/>
          </a:ln>
        </p:spPr>
        <p:style>
          <a:lnRef idx="0"/>
          <a:fillRef idx="0"/>
          <a:effectRef idx="0"/>
          <a:fontRef idx="minor"/>
        </p:style>
        <p:txBody>
          <a:bodyPr lIns="90000" rIns="90000" tIns="45000" bIns="45000" anchor="b"/>
          <a:p>
            <a:pPr>
              <a:lnSpc>
                <a:spcPct val="90000"/>
              </a:lnSpc>
            </a:pPr>
            <a:r>
              <a:rPr b="1" lang="it-IT" sz="2400" spc="-1" strike="noStrike">
                <a:solidFill>
                  <a:srgbClr val="0d1f63"/>
                </a:solidFill>
                <a:latin typeface="Calibri"/>
                <a:ea typeface="DejaVu Sans"/>
              </a:rPr>
              <a:t>La Manovra per Calderara: Strategie</a:t>
            </a:r>
            <a:endParaRPr b="0" lang="it-IT" sz="2400" spc="-1" strike="noStrike">
              <a:latin typeface="Arial"/>
            </a:endParaRPr>
          </a:p>
        </p:txBody>
      </p:sp>
      <p:sp>
        <p:nvSpPr>
          <p:cNvPr id="518" name="CustomShape 3"/>
          <p:cNvSpPr/>
          <p:nvPr/>
        </p:nvSpPr>
        <p:spPr>
          <a:xfrm>
            <a:off x="1225080" y="2376000"/>
            <a:ext cx="7054560" cy="2783880"/>
          </a:xfrm>
          <a:prstGeom prst="rect">
            <a:avLst/>
          </a:prstGeom>
          <a:noFill/>
          <a:ln w="9360">
            <a:noFill/>
          </a:ln>
        </p:spPr>
        <p:style>
          <a:lnRef idx="0"/>
          <a:fillRef idx="0"/>
          <a:effectRef idx="0"/>
          <a:fontRef idx="minor"/>
        </p:style>
        <p:txBody>
          <a:bodyPr lIns="90000" rIns="90000" tIns="45000" bIns="45000" anchor="ctr"/>
          <a:p>
            <a:pPr marL="343080" indent="-337680">
              <a:lnSpc>
                <a:spcPct val="100000"/>
              </a:lnSpc>
            </a:pPr>
            <a:endParaRPr b="0" lang="it-IT" sz="1800" spc="-1" strike="noStrike">
              <a:latin typeface="Arial"/>
            </a:endParaRPr>
          </a:p>
          <a:p>
            <a:pPr marL="343080" indent="-337680">
              <a:lnSpc>
                <a:spcPct val="100000"/>
              </a:lnSpc>
            </a:pPr>
            <a:endParaRPr b="0" lang="it-IT" sz="1800" spc="-1" strike="noStrike">
              <a:latin typeface="Arial"/>
            </a:endParaRPr>
          </a:p>
          <a:p>
            <a:pPr marL="343080" indent="-337680">
              <a:lnSpc>
                <a:spcPct val="100000"/>
              </a:lnSpc>
            </a:pPr>
            <a:endParaRPr b="0" lang="it-IT" sz="1800" spc="-1" strike="noStrike">
              <a:latin typeface="Arial"/>
            </a:endParaRPr>
          </a:p>
          <a:p>
            <a:pPr marL="343080" indent="-337680">
              <a:lnSpc>
                <a:spcPct val="100000"/>
              </a:lnSpc>
            </a:pPr>
            <a:endParaRPr b="0" lang="it-IT" sz="1800" spc="-1" strike="noStrike">
              <a:latin typeface="Arial"/>
            </a:endParaRPr>
          </a:p>
          <a:p>
            <a:pPr marL="343080" indent="-337680">
              <a:lnSpc>
                <a:spcPct val="100000"/>
              </a:lnSpc>
            </a:pPr>
            <a:endParaRPr b="0" lang="it-IT" sz="1800" spc="-1" strike="noStrike">
              <a:latin typeface="Arial"/>
            </a:endParaRPr>
          </a:p>
          <a:p>
            <a:pPr marL="343080" indent="-337680">
              <a:lnSpc>
                <a:spcPct val="100000"/>
              </a:lnSpc>
            </a:pPr>
            <a:r>
              <a:rPr b="0" lang="it-IT" sz="1800" spc="-1" strike="noStrike">
                <a:solidFill>
                  <a:srgbClr val="000000"/>
                </a:solidFill>
                <a:latin typeface="Calibri"/>
                <a:ea typeface="DejaVu Sans"/>
              </a:rPr>
              <a:t>Quali strategia per raggiungere l’equilibrio di bilancio e tutelare le fasce deboli sul fronte delle spese:</a:t>
            </a:r>
            <a:endParaRPr b="0" lang="it-IT" sz="1800" spc="-1" strike="noStrike">
              <a:latin typeface="Arial"/>
            </a:endParaRPr>
          </a:p>
          <a:p>
            <a:pPr marL="343080" indent="-337680">
              <a:lnSpc>
                <a:spcPct val="100000"/>
              </a:lnSpc>
              <a:buClr>
                <a:srgbClr val="000000"/>
              </a:buClr>
              <a:buSzPct val="75000"/>
              <a:buFont typeface="Wingdings" charset="2"/>
              <a:buAutoNum type="arabicPeriod"/>
            </a:pPr>
            <a:r>
              <a:rPr b="0" lang="it-IT" sz="1800" spc="-1" strike="noStrike">
                <a:solidFill>
                  <a:srgbClr val="000000"/>
                </a:solidFill>
                <a:latin typeface="Calibri"/>
                <a:ea typeface="DejaVu Sans"/>
              </a:rPr>
              <a:t>Contenimento della spesa corrente;</a:t>
            </a:r>
            <a:endParaRPr b="0" lang="it-IT" sz="1800" spc="-1" strike="noStrike">
              <a:latin typeface="Arial"/>
            </a:endParaRPr>
          </a:p>
          <a:p>
            <a:pPr marL="343080" indent="-337680">
              <a:lnSpc>
                <a:spcPct val="100000"/>
              </a:lnSpc>
              <a:buClr>
                <a:srgbClr val="000000"/>
              </a:buClr>
              <a:buSzPct val="75000"/>
              <a:buFont typeface="Wingdings" charset="2"/>
              <a:buAutoNum type="arabicPeriod"/>
            </a:pPr>
            <a:r>
              <a:rPr b="0" lang="it-IT" sz="1800" spc="-1" strike="noStrike">
                <a:solidFill>
                  <a:srgbClr val="000000"/>
                </a:solidFill>
                <a:latin typeface="Calibri"/>
                <a:ea typeface="DejaVu Sans"/>
              </a:rPr>
              <a:t>Progressiva riduzione spese di personale;</a:t>
            </a:r>
            <a:endParaRPr b="0" lang="it-IT" sz="1800" spc="-1" strike="noStrike">
              <a:latin typeface="Arial"/>
            </a:endParaRPr>
          </a:p>
          <a:p>
            <a:pPr marL="343080" indent="-337680">
              <a:lnSpc>
                <a:spcPct val="100000"/>
              </a:lnSpc>
              <a:buClr>
                <a:srgbClr val="000000"/>
              </a:buClr>
              <a:buSzPct val="75000"/>
              <a:buFont typeface="Wingdings" charset="2"/>
              <a:buAutoNum type="arabicPeriod"/>
            </a:pPr>
            <a:r>
              <a:rPr b="0" lang="it-IT" sz="1800" spc="-1" strike="noStrike">
                <a:solidFill>
                  <a:srgbClr val="000000"/>
                </a:solidFill>
                <a:latin typeface="Calibri"/>
                <a:ea typeface="DejaVu Sans"/>
              </a:rPr>
              <a:t>Miglioramento dell’efficienza delle strutture nella gestione dei costi reali;</a:t>
            </a:r>
            <a:endParaRPr b="0" lang="it-IT" sz="1800" spc="-1" strike="noStrike">
              <a:latin typeface="Arial"/>
            </a:endParaRPr>
          </a:p>
          <a:p>
            <a:pPr marL="343080" indent="-337680">
              <a:lnSpc>
                <a:spcPct val="100000"/>
              </a:lnSpc>
              <a:buClr>
                <a:srgbClr val="000000"/>
              </a:buClr>
              <a:buSzPct val="75000"/>
              <a:buFont typeface="Wingdings" charset="2"/>
              <a:buAutoNum type="arabicPeriod"/>
            </a:pPr>
            <a:r>
              <a:rPr b="0" lang="it-IT" sz="1800" spc="-1" strike="noStrike">
                <a:solidFill>
                  <a:srgbClr val="000000"/>
                </a:solidFill>
                <a:latin typeface="Calibri"/>
                <a:ea typeface="DejaVu Sans"/>
              </a:rPr>
              <a:t>Nuovi strumenti per incassare i proventi dei servizi (tramite prepagato) riducendo drasticamente gli insoluti;</a:t>
            </a:r>
            <a:endParaRPr b="0" lang="it-IT" sz="1800" spc="-1" strike="noStrike">
              <a:latin typeface="Arial"/>
            </a:endParaRPr>
          </a:p>
          <a:p>
            <a:pPr marL="343080" indent="-337680">
              <a:lnSpc>
                <a:spcPct val="100000"/>
              </a:lnSpc>
              <a:buClr>
                <a:srgbClr val="000000"/>
              </a:buClr>
              <a:buSzPct val="75000"/>
              <a:buFont typeface="Wingdings" charset="2"/>
              <a:buAutoNum type="arabicPeriod"/>
            </a:pPr>
            <a:r>
              <a:rPr b="0" lang="it-IT" sz="1800" spc="-1" strike="noStrike">
                <a:solidFill>
                  <a:srgbClr val="000000"/>
                </a:solidFill>
                <a:latin typeface="Calibri"/>
                <a:ea typeface="DejaVu Sans"/>
              </a:rPr>
              <a:t>Introduzione del sistema di pagamento Pago Pa</a:t>
            </a:r>
            <a:endParaRPr b="0" lang="it-IT" sz="1800" spc="-1" strike="noStrike">
              <a:latin typeface="Arial"/>
            </a:endParaRPr>
          </a:p>
          <a:p>
            <a:pPr marL="343080" indent="-337680">
              <a:lnSpc>
                <a:spcPct val="100000"/>
              </a:lnSpc>
              <a:buClr>
                <a:srgbClr val="000000"/>
              </a:buClr>
              <a:buSzPct val="75000"/>
              <a:buFont typeface="Wingdings" charset="2"/>
              <a:buAutoNum type="arabicPeriod"/>
            </a:pPr>
            <a:r>
              <a:rPr b="0" lang="it-IT" sz="1800" spc="-1" strike="noStrike">
                <a:solidFill>
                  <a:srgbClr val="000000"/>
                </a:solidFill>
                <a:latin typeface="Calibri"/>
                <a:ea typeface="DejaVu Sans"/>
              </a:rPr>
              <a:t>Rimodulazione dei servizi per contenerne l’aumento (es Tari).</a:t>
            </a:r>
            <a:endParaRPr b="0" lang="it-IT" sz="1800" spc="-1" strike="noStrike">
              <a:latin typeface="Arial"/>
            </a:endParaRPr>
          </a:p>
        </p:txBody>
      </p:sp>
      <p:pic>
        <p:nvPicPr>
          <p:cNvPr id="519" name="Picture 18" descr=""/>
          <p:cNvPicPr/>
          <p:nvPr/>
        </p:nvPicPr>
        <p:blipFill>
          <a:blip r:embed="rId1"/>
          <a:stretch/>
        </p:blipFill>
        <p:spPr>
          <a:xfrm>
            <a:off x="3357720" y="214200"/>
            <a:ext cx="3596760" cy="1118880"/>
          </a:xfrm>
          <a:prstGeom prst="rect">
            <a:avLst/>
          </a:prstGeom>
          <a:ln w="9360">
            <a:noFill/>
          </a:ln>
        </p:spPr>
      </p:pic>
    </p:spTree>
  </p:cSld>
  <p:transition spd="med">
    <p:plus/>
  </p:transition>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CustomShape 1"/>
          <p:cNvSpPr/>
          <p:nvPr/>
        </p:nvSpPr>
        <p:spPr>
          <a:xfrm>
            <a:off x="762120" y="917640"/>
            <a:ext cx="7921080" cy="1139400"/>
          </a:xfrm>
          <a:prstGeom prst="rect">
            <a:avLst/>
          </a:prstGeom>
          <a:noFill/>
          <a:ln w="9360">
            <a:noFill/>
          </a:ln>
        </p:spPr>
        <p:style>
          <a:lnRef idx="0"/>
          <a:fillRef idx="0"/>
          <a:effectRef idx="0"/>
          <a:fontRef idx="minor"/>
        </p:style>
        <p:txBody>
          <a:bodyPr lIns="90000" rIns="90000" tIns="45000" bIns="45000" anchor="b"/>
          <a:p>
            <a:pPr>
              <a:lnSpc>
                <a:spcPct val="100000"/>
              </a:lnSpc>
            </a:pPr>
            <a:r>
              <a:rPr b="0" lang="it-IT" sz="2800" spc="-1" strike="noStrike">
                <a:solidFill>
                  <a:srgbClr val="0033cc"/>
                </a:solidFill>
                <a:latin typeface="Franklin Gothic Demi"/>
                <a:ea typeface="DejaVu Sans"/>
              </a:rPr>
              <a:t>	</a:t>
            </a:r>
            <a:endParaRPr b="0" lang="it-IT" sz="2800" spc="-1" strike="noStrike">
              <a:latin typeface="Arial"/>
            </a:endParaRPr>
          </a:p>
        </p:txBody>
      </p:sp>
      <p:sp>
        <p:nvSpPr>
          <p:cNvPr id="521" name="CustomShape 2"/>
          <p:cNvSpPr/>
          <p:nvPr/>
        </p:nvSpPr>
        <p:spPr>
          <a:xfrm>
            <a:off x="971640" y="917640"/>
            <a:ext cx="5959080" cy="1139400"/>
          </a:xfrm>
          <a:prstGeom prst="roundRect">
            <a:avLst>
              <a:gd name="adj" fmla="val 21667"/>
            </a:avLst>
          </a:prstGeom>
          <a:noFill/>
          <a:ln w="9360">
            <a:noFill/>
          </a:ln>
        </p:spPr>
        <p:style>
          <a:lnRef idx="0"/>
          <a:fillRef idx="0"/>
          <a:effectRef idx="0"/>
          <a:fontRef idx="minor"/>
        </p:style>
        <p:txBody>
          <a:bodyPr lIns="90000" rIns="90000" tIns="45000" bIns="45000" anchor="b"/>
          <a:p>
            <a:pPr>
              <a:lnSpc>
                <a:spcPct val="90000"/>
              </a:lnSpc>
            </a:pPr>
            <a:r>
              <a:rPr b="1" lang="it-IT" sz="2400" spc="-1" strike="noStrike">
                <a:solidFill>
                  <a:srgbClr val="0d1f63"/>
                </a:solidFill>
                <a:latin typeface="Calibri"/>
                <a:ea typeface="DejaVu Sans"/>
              </a:rPr>
              <a:t>La Manovra per Calderara: Strategie</a:t>
            </a:r>
            <a:endParaRPr b="0" lang="it-IT" sz="2400" spc="-1" strike="noStrike">
              <a:latin typeface="Arial"/>
            </a:endParaRPr>
          </a:p>
        </p:txBody>
      </p:sp>
      <p:sp>
        <p:nvSpPr>
          <p:cNvPr id="522" name="CustomShape 3"/>
          <p:cNvSpPr/>
          <p:nvPr/>
        </p:nvSpPr>
        <p:spPr>
          <a:xfrm>
            <a:off x="826920" y="2349360"/>
            <a:ext cx="7054560" cy="363240"/>
          </a:xfrm>
          <a:prstGeom prst="rect">
            <a:avLst/>
          </a:prstGeom>
          <a:noFill/>
          <a:ln w="9360">
            <a:noFill/>
          </a:ln>
        </p:spPr>
        <p:style>
          <a:lnRef idx="0"/>
          <a:fillRef idx="0"/>
          <a:effectRef idx="0"/>
          <a:fontRef idx="minor"/>
        </p:style>
      </p:sp>
      <p:graphicFrame>
        <p:nvGraphicFramePr>
          <p:cNvPr id="523" name="Table 4"/>
          <p:cNvGraphicFramePr/>
          <p:nvPr/>
        </p:nvGraphicFramePr>
        <p:xfrm>
          <a:off x="857160" y="2362320"/>
          <a:ext cx="7786080" cy="2223720"/>
        </p:xfrm>
        <a:graphic>
          <a:graphicData uri="http://schemas.openxmlformats.org/drawingml/2006/table">
            <a:tbl>
              <a:tblPr/>
              <a:tblGrid>
                <a:gridCol w="1161720"/>
                <a:gridCol w="996840"/>
                <a:gridCol w="1034640"/>
                <a:gridCol w="1004040"/>
                <a:gridCol w="1180440"/>
                <a:gridCol w="1035000"/>
                <a:gridCol w="1373760"/>
              </a:tblGrid>
              <a:tr h="589680">
                <a:tc gridSpan="7">
                  <a:txBody>
                    <a:bodyPr lIns="90000" rIns="90000"/>
                    <a:p>
                      <a:pPr algn="ctr">
                        <a:lnSpc>
                          <a:spcPct val="100000"/>
                        </a:lnSpc>
                      </a:pPr>
                      <a:r>
                        <a:rPr b="1" lang="it-IT" sz="1800" spc="-1" strike="noStrike">
                          <a:solidFill>
                            <a:srgbClr val="000000"/>
                          </a:solidFill>
                          <a:latin typeface="Calibri"/>
                        </a:rPr>
                        <a:t>Trend delle spese di personale (macroaggregato 101)</a:t>
                      </a:r>
                      <a:endParaRPr b="0" lang="it-IT"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hMerge="1">
                  <a:tcPr>
                    <a:solidFill>
                      <a:srgbClr val="729fcf"/>
                    </a:solidFill>
                  </a:tcPr>
                </a:tc>
                <a:tc hMerge="1">
                  <a:tcPr>
                    <a:solidFill>
                      <a:srgbClr val="729fcf"/>
                    </a:solidFill>
                  </a:tcPr>
                </a:tc>
                <a:tc hMerge="1">
                  <a:tcPr>
                    <a:solidFill>
                      <a:srgbClr val="729fcf"/>
                    </a:solidFill>
                  </a:tcPr>
                </a:tc>
                <a:tc hMerge="1">
                  <a:tcPr>
                    <a:solidFill>
                      <a:srgbClr val="729fcf"/>
                    </a:solidFill>
                  </a:tcPr>
                </a:tc>
                <a:tc hMerge="1">
                  <a:tcPr>
                    <a:solidFill>
                      <a:srgbClr val="729fcf"/>
                    </a:solidFill>
                  </a:tcPr>
                </a:tc>
                <a:tc hMerge="1">
                  <a:tcPr>
                    <a:solidFill>
                      <a:srgbClr val="729fcf"/>
                    </a:solidFill>
                  </a:tcPr>
                </a:tc>
              </a:tr>
              <a:tr h="334440">
                <a:tc>
                  <a:txBody>
                    <a:bodyPr lIns="90000" rIns="90000"/>
                    <a:p>
                      <a:pPr algn="ctr">
                        <a:lnSpc>
                          <a:spcPct val="100000"/>
                        </a:lnSpc>
                      </a:pPr>
                      <a:r>
                        <a:rPr b="1" lang="it-IT" sz="1200" spc="-1" strike="noStrike">
                          <a:solidFill>
                            <a:srgbClr val="000000"/>
                          </a:solidFill>
                          <a:latin typeface="Calibri"/>
                        </a:rPr>
                        <a:t>2011</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1" lang="it-IT" sz="1200" spc="-1" strike="noStrike">
                          <a:solidFill>
                            <a:srgbClr val="000000"/>
                          </a:solidFill>
                          <a:latin typeface="Calibri"/>
                        </a:rPr>
                        <a:t>2012</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1" lang="it-IT" sz="1200" spc="-1" strike="noStrike">
                          <a:solidFill>
                            <a:srgbClr val="000000"/>
                          </a:solidFill>
                          <a:latin typeface="Calibri"/>
                        </a:rPr>
                        <a:t>2013</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1" lang="it-IT" sz="1200" spc="-1" strike="noStrike">
                          <a:solidFill>
                            <a:srgbClr val="000000"/>
                          </a:solidFill>
                          <a:latin typeface="Calibri"/>
                        </a:rPr>
                        <a:t>2014</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1" lang="it-IT" sz="1200" spc="-1" strike="noStrike">
                          <a:solidFill>
                            <a:srgbClr val="000000"/>
                          </a:solidFill>
                          <a:latin typeface="Calibri"/>
                        </a:rPr>
                        <a:t>2015</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1" lang="it-IT" sz="1200" spc="-1" strike="noStrike">
                          <a:solidFill>
                            <a:srgbClr val="000000"/>
                          </a:solidFill>
                          <a:latin typeface="Calibri"/>
                        </a:rPr>
                        <a:t>2016</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1" lang="it-IT" sz="1200" spc="-1" strike="noStrike">
                          <a:solidFill>
                            <a:srgbClr val="000000"/>
                          </a:solidFill>
                          <a:latin typeface="Calibri"/>
                        </a:rPr>
                        <a:t>Prev. 2017</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r>
              <a:tr h="871200">
                <a:tc>
                  <a:txBody>
                    <a:bodyPr lIns="90000" rIns="90000"/>
                    <a:p>
                      <a:pPr algn="ctr">
                        <a:lnSpc>
                          <a:spcPct val="100000"/>
                        </a:lnSpc>
                      </a:pPr>
                      <a:r>
                        <a:rPr b="0" lang="it-IT" sz="1200" spc="-1" strike="noStrike">
                          <a:solidFill>
                            <a:srgbClr val="000000"/>
                          </a:solidFill>
                          <a:latin typeface="Calibri"/>
                        </a:rPr>
                        <a:t>4.022.217,94</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ctr">
                        <a:lnSpc>
                          <a:spcPct val="100000"/>
                        </a:lnSpc>
                      </a:pPr>
                      <a:r>
                        <a:rPr b="0" lang="it-IT" sz="1200" spc="-1" strike="noStrike">
                          <a:solidFill>
                            <a:srgbClr val="000000"/>
                          </a:solidFill>
                          <a:latin typeface="Calibri"/>
                        </a:rPr>
                        <a:t>3.964.035,55</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ctr">
                        <a:lnSpc>
                          <a:spcPct val="100000"/>
                        </a:lnSpc>
                      </a:pPr>
                      <a:r>
                        <a:rPr b="0" lang="it-IT" sz="1200" spc="-1" strike="noStrike">
                          <a:solidFill>
                            <a:srgbClr val="000000"/>
                          </a:solidFill>
                          <a:latin typeface="Calibri"/>
                        </a:rPr>
                        <a:t>3.248.511,61</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ctr">
                        <a:lnSpc>
                          <a:spcPct val="100000"/>
                        </a:lnSpc>
                      </a:pPr>
                      <a:r>
                        <a:rPr b="0" lang="it-IT" sz="1200" spc="-1" strike="noStrike">
                          <a:solidFill>
                            <a:srgbClr val="000000"/>
                          </a:solidFill>
                          <a:latin typeface="Calibri"/>
                        </a:rPr>
                        <a:t>3.170.375,38</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ctr">
                        <a:lnSpc>
                          <a:spcPct val="100000"/>
                        </a:lnSpc>
                      </a:pPr>
                      <a:r>
                        <a:rPr b="0" lang="it-IT" sz="1200" spc="-1" strike="noStrike">
                          <a:solidFill>
                            <a:srgbClr val="000000"/>
                          </a:solidFill>
                          <a:latin typeface="Calibri"/>
                        </a:rPr>
                        <a:t>2.952.485,02</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ctr">
                        <a:lnSpc>
                          <a:spcPct val="100000"/>
                        </a:lnSpc>
                      </a:pPr>
                      <a:r>
                        <a:rPr b="0" lang="it-IT" sz="1200" spc="-1" strike="noStrike">
                          <a:solidFill>
                            <a:srgbClr val="000000"/>
                          </a:solidFill>
                          <a:latin typeface="Calibri"/>
                        </a:rPr>
                        <a:t>2.914.886,70</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ctr">
                        <a:lnSpc>
                          <a:spcPct val="100000"/>
                        </a:lnSpc>
                      </a:pPr>
                      <a:r>
                        <a:rPr b="0" lang="it-IT" sz="1200" spc="-1" strike="noStrike">
                          <a:solidFill>
                            <a:srgbClr val="000000"/>
                          </a:solidFill>
                          <a:latin typeface="Calibri"/>
                        </a:rPr>
                        <a:t>2.890.715,60</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428760">
                <a:tc gridSpan="7">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hMerge="1">
                  <a:tcPr>
                    <a:solidFill>
                      <a:srgbClr val="729fcf"/>
                    </a:solidFill>
                  </a:tcPr>
                </a:tc>
                <a:tc hMerge="1">
                  <a:tcPr>
                    <a:solidFill>
                      <a:srgbClr val="729fcf"/>
                    </a:solidFill>
                  </a:tcPr>
                </a:tc>
                <a:tc hMerge="1">
                  <a:tcPr>
                    <a:solidFill>
                      <a:srgbClr val="729fcf"/>
                    </a:solidFill>
                  </a:tcPr>
                </a:tc>
                <a:tc hMerge="1">
                  <a:tcPr>
                    <a:solidFill>
                      <a:srgbClr val="729fcf"/>
                    </a:solidFill>
                  </a:tcPr>
                </a:tc>
                <a:tc hMerge="1">
                  <a:tcPr>
                    <a:solidFill>
                      <a:srgbClr val="729fcf"/>
                    </a:solidFill>
                  </a:tcPr>
                </a:tc>
                <a:tc hMerge="1">
                  <a:tcPr>
                    <a:solidFill>
                      <a:srgbClr val="729fcf"/>
                    </a:solidFill>
                  </a:tcPr>
                </a:tc>
              </a:tr>
            </a:tbl>
          </a:graphicData>
        </a:graphic>
      </p:graphicFrame>
      <p:pic>
        <p:nvPicPr>
          <p:cNvPr id="524" name="Picture 134" descr=""/>
          <p:cNvPicPr/>
          <p:nvPr/>
        </p:nvPicPr>
        <p:blipFill>
          <a:blip r:embed="rId1"/>
          <a:stretch/>
        </p:blipFill>
        <p:spPr>
          <a:xfrm>
            <a:off x="3357720" y="214200"/>
            <a:ext cx="3596760" cy="1118880"/>
          </a:xfrm>
          <a:prstGeom prst="rect">
            <a:avLst/>
          </a:prstGeom>
          <a:ln w="9360">
            <a:noFill/>
          </a:ln>
        </p:spPr>
      </p:pic>
      <p:graphicFrame>
        <p:nvGraphicFramePr>
          <p:cNvPr id="525" name="Table 5"/>
          <p:cNvGraphicFramePr/>
          <p:nvPr/>
        </p:nvGraphicFramePr>
        <p:xfrm>
          <a:off x="810360" y="4952520"/>
          <a:ext cx="7804440" cy="1215720"/>
        </p:xfrm>
        <a:graphic>
          <a:graphicData uri="http://schemas.openxmlformats.org/drawingml/2006/table">
            <a:tbl>
              <a:tblPr/>
              <a:tblGrid>
                <a:gridCol w="1164240"/>
                <a:gridCol w="999000"/>
                <a:gridCol w="1171080"/>
                <a:gridCol w="1209960"/>
                <a:gridCol w="1364400"/>
                <a:gridCol w="518040"/>
                <a:gridCol w="1378080"/>
              </a:tblGrid>
              <a:tr h="337320">
                <a:tc>
                  <a:txBody>
                    <a:bodyPr lIns="90000" rIns="90000"/>
                    <a:p>
                      <a:pPr algn="ctr">
                        <a:lnSpc>
                          <a:spcPct val="100000"/>
                        </a:lnSpc>
                      </a:pPr>
                      <a:r>
                        <a:rPr b="1" lang="it-IT" sz="1200" spc="-1" strike="noStrike">
                          <a:solidFill>
                            <a:srgbClr val="000000"/>
                          </a:solidFill>
                          <a:latin typeface="Calibri"/>
                        </a:rPr>
                        <a:t>2018</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p>
                      <a:pPr algn="ctr">
                        <a:lnSpc>
                          <a:spcPct val="100000"/>
                        </a:lnSpc>
                      </a:pPr>
                      <a:r>
                        <a:rPr b="1" lang="it-IT" sz="1200" spc="-1" strike="noStrike">
                          <a:solidFill>
                            <a:srgbClr val="000000"/>
                          </a:solidFill>
                          <a:latin typeface="Calibri"/>
                        </a:rPr>
                        <a:t>2019</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p>
                      <a:pPr algn="ctr">
                        <a:lnSpc>
                          <a:spcPct val="100000"/>
                        </a:lnSpc>
                      </a:pPr>
                      <a:r>
                        <a:rPr b="1" lang="it-IT" sz="1200" spc="-1" strike="noStrike">
                          <a:solidFill>
                            <a:srgbClr val="000000"/>
                          </a:solidFill>
                          <a:latin typeface="Calibri"/>
                        </a:rPr>
                        <a:t>2020</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p>
                      <a:pPr algn="ctr">
                        <a:lnSpc>
                          <a:spcPct val="100000"/>
                        </a:lnSpc>
                      </a:pPr>
                      <a:r>
                        <a:rPr b="1" lang="it-IT" sz="1200" spc="-1" strike="noStrike">
                          <a:solidFill>
                            <a:srgbClr val="000000"/>
                          </a:solidFill>
                          <a:latin typeface="Calibri"/>
                        </a:rPr>
                        <a:t>2021</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p>
                      <a:pPr algn="ctr">
                        <a:lnSpc>
                          <a:spcPct val="100000"/>
                        </a:lnSpc>
                      </a:pPr>
                      <a:r>
                        <a:rPr b="1" lang="it-IT" sz="1200" spc="-1" strike="noStrike">
                          <a:solidFill>
                            <a:srgbClr val="000000"/>
                          </a:solidFill>
                          <a:latin typeface="Calibri"/>
                        </a:rPr>
                        <a:t>2022</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878400">
                <a:tc>
                  <a:txBody>
                    <a:bodyPr lIns="90000" rIns="90000"/>
                    <a:p>
                      <a:pPr algn="ctr">
                        <a:lnSpc>
                          <a:spcPct val="100000"/>
                        </a:lnSpc>
                      </a:pPr>
                      <a:r>
                        <a:rPr b="0" lang="it-IT" sz="1200" spc="-1" strike="noStrike">
                          <a:solidFill>
                            <a:srgbClr val="000000"/>
                          </a:solidFill>
                          <a:latin typeface="Calibri"/>
                        </a:rPr>
                        <a:t>2.674.800,00</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0" lang="it-IT" sz="1200" spc="-1" strike="noStrike">
                          <a:solidFill>
                            <a:srgbClr val="000000"/>
                          </a:solidFill>
                          <a:latin typeface="Calibri"/>
                        </a:rPr>
                        <a:t>2.673.800,00</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0" lang="it-IT" sz="1200" spc="-1" strike="noStrike">
                          <a:solidFill>
                            <a:srgbClr val="000000"/>
                          </a:solidFill>
                          <a:latin typeface="Calibri"/>
                        </a:rPr>
                        <a:t>2.528.150,00</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0" lang="it-IT" sz="1200" spc="-1" strike="noStrike">
                          <a:solidFill>
                            <a:srgbClr val="000000"/>
                          </a:solidFill>
                          <a:latin typeface="Calibri"/>
                        </a:rPr>
                        <a:t>2.531.950,00</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0" lang="it-IT" sz="1200" spc="-1" strike="noStrike">
                          <a:solidFill>
                            <a:srgbClr val="000000"/>
                          </a:solidFill>
                          <a:latin typeface="Calibri"/>
                        </a:rPr>
                        <a:t>2.531.950,00</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r>
            </a:tbl>
          </a:graphicData>
        </a:graphic>
      </p:graphicFrame>
    </p:spTree>
  </p:cSld>
  <p:transition spd="med">
    <p:plus/>
  </p:transition>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CustomShape 1"/>
          <p:cNvSpPr/>
          <p:nvPr/>
        </p:nvSpPr>
        <p:spPr>
          <a:xfrm>
            <a:off x="762120" y="917640"/>
            <a:ext cx="7921080" cy="1139400"/>
          </a:xfrm>
          <a:prstGeom prst="rect">
            <a:avLst/>
          </a:prstGeom>
          <a:noFill/>
          <a:ln w="9360">
            <a:noFill/>
          </a:ln>
        </p:spPr>
        <p:style>
          <a:lnRef idx="0"/>
          <a:fillRef idx="0"/>
          <a:effectRef idx="0"/>
          <a:fontRef idx="minor"/>
        </p:style>
        <p:txBody>
          <a:bodyPr lIns="90000" rIns="90000" tIns="45000" bIns="45000" anchor="b"/>
          <a:p>
            <a:pPr>
              <a:lnSpc>
                <a:spcPct val="100000"/>
              </a:lnSpc>
            </a:pPr>
            <a:r>
              <a:rPr b="0" lang="it-IT" sz="2800" spc="-1" strike="noStrike">
                <a:solidFill>
                  <a:srgbClr val="0033cc"/>
                </a:solidFill>
                <a:latin typeface="Franklin Gothic Demi"/>
                <a:ea typeface="DejaVu Sans"/>
              </a:rPr>
              <a:t>	</a:t>
            </a:r>
            <a:endParaRPr b="0" lang="it-IT" sz="2800" spc="-1" strike="noStrike">
              <a:latin typeface="Arial"/>
            </a:endParaRPr>
          </a:p>
        </p:txBody>
      </p:sp>
      <p:sp>
        <p:nvSpPr>
          <p:cNvPr id="527" name="CustomShape 2"/>
          <p:cNvSpPr/>
          <p:nvPr/>
        </p:nvSpPr>
        <p:spPr>
          <a:xfrm>
            <a:off x="971640" y="917640"/>
            <a:ext cx="5959080" cy="1139400"/>
          </a:xfrm>
          <a:prstGeom prst="roundRect">
            <a:avLst>
              <a:gd name="adj" fmla="val 21667"/>
            </a:avLst>
          </a:prstGeom>
          <a:noFill/>
          <a:ln w="9360">
            <a:noFill/>
          </a:ln>
        </p:spPr>
        <p:style>
          <a:lnRef idx="0"/>
          <a:fillRef idx="0"/>
          <a:effectRef idx="0"/>
          <a:fontRef idx="minor"/>
        </p:style>
        <p:txBody>
          <a:bodyPr lIns="90000" rIns="90000" tIns="45000" bIns="45000" anchor="b"/>
          <a:p>
            <a:pPr>
              <a:lnSpc>
                <a:spcPct val="90000"/>
              </a:lnSpc>
            </a:pPr>
            <a:r>
              <a:rPr b="1" lang="it-IT" sz="2400" spc="-1" strike="noStrike">
                <a:solidFill>
                  <a:srgbClr val="0d1f63"/>
                </a:solidFill>
                <a:latin typeface="Calibri"/>
                <a:ea typeface="DejaVu Sans"/>
              </a:rPr>
              <a:t>La Manovra per Calderara: Strategie</a:t>
            </a:r>
            <a:endParaRPr b="0" lang="it-IT" sz="2400" spc="-1" strike="noStrike">
              <a:latin typeface="Arial"/>
            </a:endParaRPr>
          </a:p>
        </p:txBody>
      </p:sp>
      <p:sp>
        <p:nvSpPr>
          <p:cNvPr id="528" name="CustomShape 3"/>
          <p:cNvSpPr/>
          <p:nvPr/>
        </p:nvSpPr>
        <p:spPr>
          <a:xfrm>
            <a:off x="826920" y="2349360"/>
            <a:ext cx="7054560" cy="363240"/>
          </a:xfrm>
          <a:prstGeom prst="rect">
            <a:avLst/>
          </a:prstGeom>
          <a:noFill/>
          <a:ln w="9360">
            <a:noFill/>
          </a:ln>
        </p:spPr>
        <p:style>
          <a:lnRef idx="0"/>
          <a:fillRef idx="0"/>
          <a:effectRef idx="0"/>
          <a:fontRef idx="minor"/>
        </p:style>
      </p:sp>
      <p:graphicFrame>
        <p:nvGraphicFramePr>
          <p:cNvPr id="529" name="Table 4"/>
          <p:cNvGraphicFramePr/>
          <p:nvPr/>
        </p:nvGraphicFramePr>
        <p:xfrm>
          <a:off x="755640" y="2421000"/>
          <a:ext cx="8279640" cy="1260000"/>
        </p:xfrm>
        <a:graphic>
          <a:graphicData uri="http://schemas.openxmlformats.org/drawingml/2006/table">
            <a:tbl>
              <a:tblPr/>
              <a:tblGrid>
                <a:gridCol w="1046160"/>
                <a:gridCol w="1020600"/>
                <a:gridCol w="957240"/>
                <a:gridCol w="936360"/>
                <a:gridCol w="927000"/>
                <a:gridCol w="893520"/>
                <a:gridCol w="954000"/>
                <a:gridCol w="833400"/>
                <a:gridCol w="711720"/>
              </a:tblGrid>
              <a:tr h="448920">
                <a:tc gridSpan="9">
                  <a:txBody>
                    <a:bodyPr lIns="90000" rIns="90000"/>
                    <a:p>
                      <a:pPr algn="ctr">
                        <a:lnSpc>
                          <a:spcPct val="100000"/>
                        </a:lnSpc>
                      </a:pPr>
                      <a:r>
                        <a:rPr b="1" lang="it-IT" sz="1400" spc="-1" strike="noStrike">
                          <a:solidFill>
                            <a:srgbClr val="000000"/>
                          </a:solidFill>
                          <a:latin typeface="Calibri"/>
                        </a:rPr>
                        <a:t>Trend riduzione del Debito </a:t>
                      </a:r>
                      <a:endParaRPr b="0" lang="it-IT" sz="1400" spc="-1" strike="noStrike">
                        <a:latin typeface="Arial"/>
                      </a:endParaRPr>
                    </a:p>
                    <a:p>
                      <a:pPr algn="ctr">
                        <a:lnSpc>
                          <a:spcPct val="100000"/>
                        </a:lnSpc>
                      </a:pPr>
                      <a:r>
                        <a:rPr b="1" lang="it-IT" sz="1400" spc="-1" strike="noStrike">
                          <a:solidFill>
                            <a:srgbClr val="000000"/>
                          </a:solidFill>
                          <a:latin typeface="Calibri"/>
                        </a:rPr>
                        <a:t>(mutui Cassa DD.PP., Prestiti Obbligazionari, Istituti di credito)</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hMerge="1">
                  <a:tcPr>
                    <a:solidFill>
                      <a:srgbClr val="729fcf"/>
                    </a:solidFill>
                  </a:tcPr>
                </a:tc>
                <a:tc hMerge="1">
                  <a:tcPr>
                    <a:solidFill>
                      <a:srgbClr val="729fcf"/>
                    </a:solidFill>
                  </a:tcPr>
                </a:tc>
                <a:tc hMerge="1">
                  <a:tcPr>
                    <a:solidFill>
                      <a:srgbClr val="729fcf"/>
                    </a:solidFill>
                  </a:tcPr>
                </a:tc>
                <a:tc hMerge="1">
                  <a:tcPr>
                    <a:solidFill>
                      <a:srgbClr val="729fcf"/>
                    </a:solidFill>
                  </a:tcPr>
                </a:tc>
                <a:tc hMerge="1">
                  <a:tcPr>
                    <a:solidFill>
                      <a:srgbClr val="729fcf"/>
                    </a:solidFill>
                  </a:tcPr>
                </a:tc>
                <a:tc hMerge="1">
                  <a:tcPr>
                    <a:solidFill>
                      <a:srgbClr val="729fcf"/>
                    </a:solidFill>
                  </a:tcPr>
                </a:tc>
                <a:tc hMerge="1">
                  <a:tcPr>
                    <a:solidFill>
                      <a:srgbClr val="729fcf"/>
                    </a:solidFill>
                  </a:tcPr>
                </a:tc>
                <a:tc hMerge="1">
                  <a:tcPr>
                    <a:solidFill>
                      <a:srgbClr val="729fcf"/>
                    </a:solidFill>
                  </a:tcPr>
                </a:tc>
              </a:tr>
              <a:tr h="244440">
                <a:tc>
                  <a:txBody>
                    <a:bodyPr lIns="90000" rIns="90000"/>
                    <a:p>
                      <a:pPr algn="ctr">
                        <a:lnSpc>
                          <a:spcPct val="100000"/>
                        </a:lnSpc>
                      </a:pPr>
                      <a:r>
                        <a:rPr b="1" lang="it-IT" sz="1200" spc="-1" strike="noStrike">
                          <a:solidFill>
                            <a:srgbClr val="000000"/>
                          </a:solidFill>
                          <a:latin typeface="Calibri"/>
                        </a:rPr>
                        <a:t>2012</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1" lang="it-IT" sz="1200" spc="-1" strike="noStrike">
                          <a:solidFill>
                            <a:srgbClr val="000000"/>
                          </a:solidFill>
                          <a:latin typeface="Calibri"/>
                        </a:rPr>
                        <a:t>2013</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1" lang="it-IT" sz="1200" spc="-1" strike="noStrike">
                          <a:solidFill>
                            <a:srgbClr val="000000"/>
                          </a:solidFill>
                          <a:latin typeface="Calibri"/>
                        </a:rPr>
                        <a:t>2014</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1" lang="it-IT" sz="1200" spc="-1" strike="noStrike">
                          <a:solidFill>
                            <a:srgbClr val="000000"/>
                          </a:solidFill>
                          <a:latin typeface="Calibri"/>
                        </a:rPr>
                        <a:t>2015</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1" lang="it-IT" sz="1200" spc="-1" strike="noStrike">
                          <a:solidFill>
                            <a:srgbClr val="000000"/>
                          </a:solidFill>
                          <a:latin typeface="Calibri"/>
                        </a:rPr>
                        <a:t>2016</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1" lang="it-IT" sz="1200" spc="-1" strike="noStrike">
                          <a:solidFill>
                            <a:srgbClr val="000000"/>
                          </a:solidFill>
                          <a:latin typeface="Calibri"/>
                        </a:rPr>
                        <a:t>2017</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1" lang="it-IT" sz="1200" spc="-1" strike="noStrike">
                          <a:solidFill>
                            <a:srgbClr val="000000"/>
                          </a:solidFill>
                          <a:latin typeface="Calibri"/>
                        </a:rPr>
                        <a:t>2018</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1" lang="it-IT" sz="1200" spc="-1" strike="noStrike">
                          <a:solidFill>
                            <a:srgbClr val="000000"/>
                          </a:solidFill>
                          <a:latin typeface="Calibri"/>
                        </a:rPr>
                        <a:t>2019</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1" lang="it-IT" sz="1200" spc="-1" strike="noStrike">
                          <a:solidFill>
                            <a:srgbClr val="000000"/>
                          </a:solidFill>
                          <a:latin typeface="Calibri"/>
                        </a:rPr>
                        <a:t>2020</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r>
              <a:tr h="627120">
                <a:tc>
                  <a:txBody>
                    <a:bodyPr lIns="90000" rIns="90000"/>
                    <a:p>
                      <a:pPr algn="r">
                        <a:lnSpc>
                          <a:spcPct val="100000"/>
                        </a:lnSpc>
                      </a:pPr>
                      <a:r>
                        <a:rPr b="1" lang="it-IT" sz="1200" spc="-1" strike="noStrike">
                          <a:solidFill>
                            <a:srgbClr val="000000"/>
                          </a:solidFill>
                          <a:latin typeface="Calibri"/>
                        </a:rPr>
                        <a:t>977.266,98</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1" lang="it-IT" sz="1200" spc="-1" strike="noStrike">
                          <a:solidFill>
                            <a:srgbClr val="000000"/>
                          </a:solidFill>
                          <a:latin typeface="Calibri"/>
                        </a:rPr>
                        <a:t>819.763,60</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1" lang="it-IT" sz="1200" spc="-1" strike="noStrike">
                          <a:solidFill>
                            <a:srgbClr val="000000"/>
                          </a:solidFill>
                          <a:latin typeface="Calibri"/>
                        </a:rPr>
                        <a:t>662.259,60</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1" lang="it-IT" sz="1200" spc="-1" strike="noStrike">
                          <a:solidFill>
                            <a:srgbClr val="000000"/>
                          </a:solidFill>
                          <a:latin typeface="Calibri"/>
                        </a:rPr>
                        <a:t>504.755,60</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endParaRPr b="0" lang="it-IT" sz="1800" spc="-1" strike="noStrike">
                        <a:latin typeface="Arial"/>
                      </a:endParaRPr>
                    </a:p>
                    <a:p>
                      <a:pPr algn="r">
                        <a:lnSpc>
                          <a:spcPct val="100000"/>
                        </a:lnSpc>
                      </a:pPr>
                      <a:r>
                        <a:rPr b="1" lang="it-IT" sz="1200" spc="-1" strike="noStrike">
                          <a:solidFill>
                            <a:srgbClr val="000000"/>
                          </a:solidFill>
                          <a:latin typeface="Calibri"/>
                        </a:rPr>
                        <a:t>347.253,46</a:t>
                      </a:r>
                      <a:endParaRPr b="0" lang="it-IT" sz="1200" spc="-1" strike="noStrike">
                        <a:latin typeface="Arial"/>
                      </a:endParaRPr>
                    </a:p>
                    <a:p>
                      <a:pPr algn="r">
                        <a:lnSpc>
                          <a:spcPct val="100000"/>
                        </a:lnSpc>
                      </a:pP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1" lang="it-IT" sz="1200" spc="-1" strike="noStrike">
                          <a:solidFill>
                            <a:srgbClr val="000000"/>
                          </a:solidFill>
                          <a:latin typeface="Calibri"/>
                        </a:rPr>
                        <a:t>189.750,00</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1" lang="it-IT" sz="1200" spc="-1" strike="noStrike">
                          <a:solidFill>
                            <a:srgbClr val="000000"/>
                          </a:solidFill>
                          <a:latin typeface="Calibri"/>
                        </a:rPr>
                        <a:t>126.500,00</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1" lang="it-IT" sz="1200" spc="-1" strike="noStrike">
                          <a:solidFill>
                            <a:srgbClr val="000000"/>
                          </a:solidFill>
                          <a:latin typeface="Calibri"/>
                        </a:rPr>
                        <a:t>63.250,00</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1" lang="it-IT" sz="1200" spc="-1" strike="noStrike">
                          <a:solidFill>
                            <a:srgbClr val="000000"/>
                          </a:solidFill>
                          <a:latin typeface="Calibri"/>
                        </a:rPr>
                        <a:t>0,00</a:t>
                      </a:r>
                      <a:endParaRPr b="0" lang="it-IT"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bl>
          </a:graphicData>
        </a:graphic>
      </p:graphicFrame>
      <p:pic>
        <p:nvPicPr>
          <p:cNvPr id="530" name="Picture 134" descr=""/>
          <p:cNvPicPr/>
          <p:nvPr/>
        </p:nvPicPr>
        <p:blipFill>
          <a:blip r:embed="rId1"/>
          <a:stretch/>
        </p:blipFill>
        <p:spPr>
          <a:xfrm>
            <a:off x="3357720" y="214200"/>
            <a:ext cx="3596760" cy="1118880"/>
          </a:xfrm>
          <a:prstGeom prst="rect">
            <a:avLst/>
          </a:prstGeom>
          <a:ln w="9360">
            <a:noFill/>
          </a:ln>
        </p:spPr>
      </p:pic>
      <p:sp>
        <p:nvSpPr>
          <p:cNvPr id="531" name="CustomShape 5"/>
          <p:cNvSpPr/>
          <p:nvPr/>
        </p:nvSpPr>
        <p:spPr>
          <a:xfrm>
            <a:off x="1258920" y="4508640"/>
            <a:ext cx="4533480" cy="1869480"/>
          </a:xfrm>
          <a:prstGeom prst="rtTriangle">
            <a:avLst/>
          </a:prstGeom>
          <a:solidFill>
            <a:schemeClr val="accent1"/>
          </a:solidFill>
          <a:ln w="9360">
            <a:solidFill>
              <a:schemeClr val="tx1"/>
            </a:solidFill>
            <a:miter/>
          </a:ln>
        </p:spPr>
        <p:style>
          <a:lnRef idx="0"/>
          <a:fillRef idx="0"/>
          <a:effectRef idx="0"/>
          <a:fontRef idx="minor"/>
        </p:style>
      </p:sp>
      <p:sp>
        <p:nvSpPr>
          <p:cNvPr id="532" name="CustomShape 6"/>
          <p:cNvSpPr/>
          <p:nvPr/>
        </p:nvSpPr>
        <p:spPr>
          <a:xfrm rot="1520400">
            <a:off x="2338560" y="4505760"/>
            <a:ext cx="2382480" cy="678960"/>
          </a:xfrm>
          <a:prstGeom prst="rightArrow">
            <a:avLst>
              <a:gd name="adj1" fmla="val 50000"/>
              <a:gd name="adj2" fmla="val 87384"/>
            </a:avLst>
          </a:prstGeom>
          <a:solidFill>
            <a:schemeClr val="accent1"/>
          </a:solidFill>
          <a:ln w="9360">
            <a:solidFill>
              <a:schemeClr val="tx1"/>
            </a:solidFill>
            <a:miter/>
          </a:ln>
        </p:spPr>
        <p:style>
          <a:lnRef idx="0"/>
          <a:fillRef idx="0"/>
          <a:effectRef idx="0"/>
          <a:fontRef idx="minor"/>
        </p:style>
      </p:sp>
      <p:sp>
        <p:nvSpPr>
          <p:cNvPr id="533" name="CustomShape 7"/>
          <p:cNvSpPr/>
          <p:nvPr/>
        </p:nvSpPr>
        <p:spPr>
          <a:xfrm>
            <a:off x="5472000" y="4292640"/>
            <a:ext cx="3020760" cy="986400"/>
          </a:xfrm>
          <a:prstGeom prst="rect">
            <a:avLst/>
          </a:prstGeom>
          <a:solidFill>
            <a:srgbClr val="ffff00"/>
          </a:solidFill>
          <a:ln w="9360">
            <a:solidFill>
              <a:schemeClr val="tx1"/>
            </a:solidFill>
            <a:miter/>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Calibri"/>
                <a:ea typeface="DejaVu Sans"/>
              </a:rPr>
              <a:t>Al 31.12.2020 </a:t>
            </a:r>
            <a:endParaRPr b="0" lang="it-IT" sz="1800" spc="-1" strike="noStrike">
              <a:latin typeface="Arial"/>
            </a:endParaRPr>
          </a:p>
          <a:p>
            <a:pPr>
              <a:lnSpc>
                <a:spcPct val="100000"/>
              </a:lnSpc>
            </a:pPr>
            <a:r>
              <a:rPr b="1" lang="it-IT" sz="1800" spc="-1" strike="noStrike">
                <a:solidFill>
                  <a:srgbClr val="000000"/>
                </a:solidFill>
                <a:latin typeface="Calibri"/>
                <a:ea typeface="DejaVu Sans"/>
              </a:rPr>
              <a:t>Calderara avrà un debito pari a 0,00 euro</a:t>
            </a:r>
            <a:endParaRPr b="0" lang="it-IT" sz="1800" spc="-1" strike="noStrike">
              <a:latin typeface="Arial"/>
            </a:endParaRPr>
          </a:p>
        </p:txBody>
      </p:sp>
    </p:spTree>
  </p:cSld>
  <p:transition spd="med">
    <p:plus/>
  </p:transition>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4" name="CustomShape 1"/>
          <p:cNvSpPr/>
          <p:nvPr/>
        </p:nvSpPr>
        <p:spPr>
          <a:xfrm>
            <a:off x="684360" y="765000"/>
            <a:ext cx="5959080" cy="1139400"/>
          </a:xfrm>
          <a:prstGeom prst="rect">
            <a:avLst/>
          </a:prstGeom>
          <a:noFill/>
          <a:ln w="9360">
            <a:noFill/>
          </a:ln>
        </p:spPr>
        <p:style>
          <a:lnRef idx="0"/>
          <a:fillRef idx="0"/>
          <a:effectRef idx="0"/>
          <a:fontRef idx="minor"/>
        </p:style>
      </p:sp>
      <p:sp>
        <p:nvSpPr>
          <p:cNvPr id="535" name="CustomShape 2"/>
          <p:cNvSpPr/>
          <p:nvPr/>
        </p:nvSpPr>
        <p:spPr>
          <a:xfrm>
            <a:off x="838080" y="2362320"/>
            <a:ext cx="7689600" cy="3720600"/>
          </a:xfrm>
          <a:prstGeom prst="rect">
            <a:avLst/>
          </a:prstGeom>
          <a:noFill/>
          <a:ln w="9360">
            <a:noFill/>
          </a:ln>
        </p:spPr>
        <p:style>
          <a:lnRef idx="0"/>
          <a:fillRef idx="0"/>
          <a:effectRef idx="0"/>
          <a:fontRef idx="minor"/>
        </p:style>
        <p:txBody>
          <a:bodyPr lIns="90000" rIns="90000" tIns="45000" bIns="45000" anchor="ctr"/>
          <a:p>
            <a:pPr marL="343080" indent="-339120" algn="ctr">
              <a:lnSpc>
                <a:spcPct val="100000"/>
              </a:lnSpc>
            </a:pPr>
            <a:endParaRPr b="0" lang="it-IT" sz="1800" spc="-1" strike="noStrike">
              <a:latin typeface="Arial"/>
            </a:endParaRPr>
          </a:p>
          <a:p>
            <a:pPr marL="343080" indent="-339120" algn="ctr">
              <a:lnSpc>
                <a:spcPct val="100000"/>
              </a:lnSpc>
            </a:pPr>
            <a:r>
              <a:rPr b="1" lang="it-IT" sz="4000" spc="-1" strike="noStrike">
                <a:solidFill>
                  <a:srgbClr val="0d1f63"/>
                </a:solidFill>
                <a:latin typeface="Calibri"/>
                <a:ea typeface="DejaVu Sans"/>
              </a:rPr>
              <a:t>SPESE</a:t>
            </a:r>
            <a:endParaRPr b="0" lang="it-IT" sz="4000" spc="-1" strike="noStrike">
              <a:latin typeface="Arial"/>
            </a:endParaRPr>
          </a:p>
        </p:txBody>
      </p:sp>
      <p:pic>
        <p:nvPicPr>
          <p:cNvPr id="536" name="Picture 18" descr=""/>
          <p:cNvPicPr/>
          <p:nvPr/>
        </p:nvPicPr>
        <p:blipFill>
          <a:blip r:embed="rId1"/>
          <a:stretch/>
        </p:blipFill>
        <p:spPr>
          <a:xfrm>
            <a:off x="3357720" y="214200"/>
            <a:ext cx="3596760" cy="1118880"/>
          </a:xfrm>
          <a:prstGeom prst="rect">
            <a:avLst/>
          </a:prstGeom>
          <a:ln w="9360">
            <a:noFill/>
          </a:ln>
        </p:spPr>
      </p:pic>
    </p:spTree>
  </p:cSld>
  <p:transition spd="med">
    <p:plus/>
  </p:transition>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CustomShape 1"/>
          <p:cNvSpPr/>
          <p:nvPr/>
        </p:nvSpPr>
        <p:spPr>
          <a:xfrm>
            <a:off x="762120" y="792000"/>
            <a:ext cx="7921080" cy="1139400"/>
          </a:xfrm>
          <a:prstGeom prst="rect">
            <a:avLst/>
          </a:prstGeom>
          <a:noFill/>
          <a:ln w="9360">
            <a:noFill/>
          </a:ln>
        </p:spPr>
        <p:style>
          <a:lnRef idx="0"/>
          <a:fillRef idx="0"/>
          <a:effectRef idx="0"/>
          <a:fontRef idx="minor"/>
        </p:style>
        <p:txBody>
          <a:bodyPr lIns="90000" rIns="90000" tIns="45000" bIns="45000" anchor="b"/>
          <a:p>
            <a:pPr>
              <a:lnSpc>
                <a:spcPct val="100000"/>
              </a:lnSpc>
            </a:pPr>
            <a:r>
              <a:rPr b="1" lang="it-IT" sz="2400" spc="-1" strike="noStrike">
                <a:solidFill>
                  <a:srgbClr val="0d1f63"/>
                </a:solidFill>
                <a:latin typeface="Calibri"/>
                <a:ea typeface="DejaVu Sans"/>
              </a:rPr>
              <a:t>Spese: suddivisione per uscita</a:t>
            </a:r>
            <a:endParaRPr b="0" lang="it-IT" sz="2400" spc="-1" strike="noStrike">
              <a:latin typeface="Arial"/>
            </a:endParaRPr>
          </a:p>
        </p:txBody>
      </p:sp>
      <p:sp>
        <p:nvSpPr>
          <p:cNvPr id="538" name="CustomShape 2"/>
          <p:cNvSpPr/>
          <p:nvPr/>
        </p:nvSpPr>
        <p:spPr>
          <a:xfrm>
            <a:off x="838080" y="2362320"/>
            <a:ext cx="6609960" cy="4231800"/>
          </a:xfrm>
          <a:prstGeom prst="rect">
            <a:avLst/>
          </a:prstGeom>
          <a:noFill/>
          <a:ln w="9360">
            <a:noFill/>
          </a:ln>
        </p:spPr>
        <p:style>
          <a:lnRef idx="0"/>
          <a:fillRef idx="0"/>
          <a:effectRef idx="0"/>
          <a:fontRef idx="minor"/>
        </p:style>
        <p:txBody>
          <a:bodyPr lIns="90000" rIns="90000" tIns="45000" bIns="45000"/>
          <a:p>
            <a:pPr marL="343080" indent="-339120">
              <a:lnSpc>
                <a:spcPct val="100000"/>
              </a:lnSpc>
            </a:pPr>
            <a:r>
              <a:rPr b="1" lang="it-IT" sz="1500" spc="-1" strike="noStrike">
                <a:solidFill>
                  <a:srgbClr val="000000"/>
                </a:solidFill>
                <a:latin typeface="Calibri"/>
                <a:ea typeface="DejaVu Sans"/>
              </a:rPr>
              <a:t>SPESE CORRENTI</a:t>
            </a:r>
            <a:r>
              <a:rPr b="0" lang="it-IT" sz="1500" spc="-1" strike="noStrike">
                <a:solidFill>
                  <a:srgbClr val="000000"/>
                </a:solidFill>
                <a:latin typeface="Calibri"/>
                <a:ea typeface="DejaVu Sans"/>
              </a:rPr>
              <a:t> (personale, acquisto di beni di consumo e/o materie prime, prestazione di servizi, utilizzo beni di terzi, trasferimenti, interessi passivi ed oneri finanziari, imposte e tasse, oneri straordinari della gestione corrente e fondo di riserva)</a:t>
            </a:r>
            <a:endParaRPr b="0" lang="it-IT" sz="1500" spc="-1" strike="noStrike">
              <a:latin typeface="Arial"/>
            </a:endParaRPr>
          </a:p>
          <a:p>
            <a:pPr marL="343080" indent="-339120">
              <a:lnSpc>
                <a:spcPct val="100000"/>
              </a:lnSpc>
            </a:pPr>
            <a:endParaRPr b="0" lang="it-IT" sz="1500" spc="-1" strike="noStrike">
              <a:latin typeface="Arial"/>
            </a:endParaRPr>
          </a:p>
          <a:p>
            <a:pPr marL="343080" indent="-339120">
              <a:lnSpc>
                <a:spcPct val="100000"/>
              </a:lnSpc>
            </a:pPr>
            <a:r>
              <a:rPr b="1" lang="it-IT" sz="1500" spc="-1" strike="noStrike">
                <a:solidFill>
                  <a:srgbClr val="000000"/>
                </a:solidFill>
                <a:latin typeface="Calibri"/>
                <a:ea typeface="DejaVu Sans"/>
              </a:rPr>
              <a:t>CONTO CAPITALE</a:t>
            </a:r>
            <a:r>
              <a:rPr b="0" lang="it-IT" sz="1500" spc="-1" strike="noStrike">
                <a:solidFill>
                  <a:srgbClr val="000000"/>
                </a:solidFill>
                <a:latin typeface="Calibri"/>
                <a:ea typeface="DejaVu Sans"/>
              </a:rPr>
              <a:t> </a:t>
            </a:r>
            <a:endParaRPr b="0" lang="it-IT" sz="1500" spc="-1" strike="noStrike">
              <a:latin typeface="Arial"/>
            </a:endParaRPr>
          </a:p>
          <a:p>
            <a:pPr marL="343080" indent="-339120">
              <a:lnSpc>
                <a:spcPct val="100000"/>
              </a:lnSpc>
            </a:pPr>
            <a:r>
              <a:rPr b="0" lang="it-IT" sz="1500" spc="-1" strike="noStrike">
                <a:solidFill>
                  <a:srgbClr val="000000"/>
                </a:solidFill>
                <a:latin typeface="Calibri"/>
                <a:ea typeface="DejaVu Sans"/>
              </a:rPr>
              <a:t>(acquisizione di beni immobili, beni mobili quali macchine ed attrezzatura, incarichi professionali, trasferimenti di capitale)</a:t>
            </a:r>
            <a:endParaRPr b="0" lang="it-IT" sz="1500" spc="-1" strike="noStrike">
              <a:latin typeface="Arial"/>
            </a:endParaRPr>
          </a:p>
          <a:p>
            <a:pPr marL="343080" indent="-339120">
              <a:lnSpc>
                <a:spcPct val="100000"/>
              </a:lnSpc>
            </a:pPr>
            <a:endParaRPr b="0" lang="it-IT" sz="1500" spc="-1" strike="noStrike">
              <a:latin typeface="Arial"/>
            </a:endParaRPr>
          </a:p>
          <a:p>
            <a:pPr marL="343080" indent="-339120">
              <a:lnSpc>
                <a:spcPct val="100000"/>
              </a:lnSpc>
            </a:pPr>
            <a:r>
              <a:rPr b="1" lang="it-IT" sz="1500" spc="-1" strike="noStrike">
                <a:solidFill>
                  <a:srgbClr val="000000"/>
                </a:solidFill>
                <a:latin typeface="Calibri"/>
                <a:ea typeface="DejaVu Sans"/>
              </a:rPr>
              <a:t>INCREMENTO ATTIVITA’ FINANZIARIE</a:t>
            </a:r>
            <a:endParaRPr b="0" lang="it-IT" sz="1500" spc="-1" strike="noStrike">
              <a:latin typeface="Arial"/>
            </a:endParaRPr>
          </a:p>
          <a:p>
            <a:pPr marL="343080" indent="-339120">
              <a:lnSpc>
                <a:spcPct val="100000"/>
              </a:lnSpc>
            </a:pPr>
            <a:endParaRPr b="0" lang="it-IT" sz="1500" spc="-1" strike="noStrike">
              <a:latin typeface="Arial"/>
            </a:endParaRPr>
          </a:p>
          <a:p>
            <a:pPr marL="343080" indent="-339120">
              <a:lnSpc>
                <a:spcPct val="100000"/>
              </a:lnSpc>
            </a:pPr>
            <a:r>
              <a:rPr b="1" lang="it-IT" sz="1500" spc="-1" strike="noStrike">
                <a:solidFill>
                  <a:srgbClr val="000000"/>
                </a:solidFill>
                <a:latin typeface="Calibri"/>
                <a:ea typeface="DejaVu Sans"/>
              </a:rPr>
              <a:t>RIMBORSO DI PRESTITI</a:t>
            </a:r>
            <a:r>
              <a:rPr b="0" lang="it-IT" sz="1500" spc="-1" strike="noStrike">
                <a:solidFill>
                  <a:srgbClr val="000000"/>
                </a:solidFill>
                <a:latin typeface="Calibri"/>
                <a:ea typeface="DejaVu Sans"/>
              </a:rPr>
              <a:t> </a:t>
            </a:r>
            <a:endParaRPr b="0" lang="it-IT" sz="1500" spc="-1" strike="noStrike">
              <a:latin typeface="Arial"/>
            </a:endParaRPr>
          </a:p>
          <a:p>
            <a:pPr marL="343080" indent="-339120">
              <a:lnSpc>
                <a:spcPct val="100000"/>
              </a:lnSpc>
            </a:pPr>
            <a:endParaRPr b="0" lang="it-IT" sz="1500" spc="-1" strike="noStrike">
              <a:latin typeface="Arial"/>
            </a:endParaRPr>
          </a:p>
          <a:p>
            <a:pPr marL="343080" indent="-339120">
              <a:lnSpc>
                <a:spcPct val="100000"/>
              </a:lnSpc>
            </a:pPr>
            <a:r>
              <a:rPr b="1" lang="it-IT" sz="1500" spc="-1" strike="noStrike">
                <a:solidFill>
                  <a:srgbClr val="000000"/>
                </a:solidFill>
                <a:latin typeface="Calibri"/>
                <a:ea typeface="DejaVu Sans"/>
              </a:rPr>
              <a:t>CHIUSURA ANTICIPAZIONI DI TESORERIA</a:t>
            </a:r>
            <a:endParaRPr b="0" lang="it-IT" sz="1500" spc="-1" strike="noStrike">
              <a:latin typeface="Arial"/>
            </a:endParaRPr>
          </a:p>
          <a:p>
            <a:pPr marL="343080" indent="-339120">
              <a:lnSpc>
                <a:spcPct val="100000"/>
              </a:lnSpc>
            </a:pPr>
            <a:endParaRPr b="0" lang="it-IT" sz="1500" spc="-1" strike="noStrike">
              <a:latin typeface="Arial"/>
            </a:endParaRPr>
          </a:p>
          <a:p>
            <a:pPr marL="343080" indent="-339120">
              <a:lnSpc>
                <a:spcPct val="100000"/>
              </a:lnSpc>
            </a:pPr>
            <a:r>
              <a:rPr b="1" lang="it-IT" sz="1500" spc="-1" strike="noStrike">
                <a:solidFill>
                  <a:srgbClr val="000000"/>
                </a:solidFill>
                <a:latin typeface="Calibri"/>
                <a:ea typeface="DejaVu Sans"/>
              </a:rPr>
              <a:t>PER CONTO TERZI E PARTITE DI GIRO</a:t>
            </a:r>
            <a:endParaRPr b="0" lang="it-IT" sz="1500" spc="-1" strike="noStrike">
              <a:latin typeface="Arial"/>
            </a:endParaRPr>
          </a:p>
          <a:p>
            <a:pPr marL="343080" indent="-339120">
              <a:lnSpc>
                <a:spcPct val="100000"/>
              </a:lnSpc>
            </a:pPr>
            <a:r>
              <a:rPr b="1" lang="it-IT" sz="1500" spc="-1" strike="noStrike">
                <a:solidFill>
                  <a:srgbClr val="000000"/>
                </a:solidFill>
                <a:latin typeface="Calibri"/>
                <a:ea typeface="DejaVu Sans"/>
              </a:rPr>
              <a:t>(ritenute, depositi cauzionali, rimborsi per conto di terzi, </a:t>
            </a:r>
            <a:r>
              <a:rPr b="0" lang="it-IT" sz="1500" spc="-1" strike="noStrike">
                <a:solidFill>
                  <a:srgbClr val="000000"/>
                </a:solidFill>
                <a:latin typeface="Calibri"/>
                <a:ea typeface="DejaVu Sans"/>
              </a:rPr>
              <a:t>split payment)</a:t>
            </a:r>
            <a:endParaRPr b="0" lang="it-IT" sz="1500" spc="-1" strike="noStrike">
              <a:latin typeface="Arial"/>
            </a:endParaRPr>
          </a:p>
        </p:txBody>
      </p:sp>
      <p:sp>
        <p:nvSpPr>
          <p:cNvPr id="539" name="CustomShape 3"/>
          <p:cNvSpPr/>
          <p:nvPr/>
        </p:nvSpPr>
        <p:spPr>
          <a:xfrm>
            <a:off x="7452720" y="2349360"/>
            <a:ext cx="1186920" cy="4231800"/>
          </a:xfrm>
          <a:prstGeom prst="rect">
            <a:avLst/>
          </a:prstGeom>
          <a:noFill/>
          <a:ln w="9360">
            <a:noFill/>
          </a:ln>
        </p:spPr>
        <p:style>
          <a:lnRef idx="0"/>
          <a:fillRef idx="0"/>
          <a:effectRef idx="0"/>
          <a:fontRef idx="minor"/>
        </p:style>
        <p:txBody>
          <a:bodyPr lIns="90000" rIns="90000" tIns="45000" bIns="45000" anchor="ctr"/>
          <a:p>
            <a:pPr marL="343080" indent="-337680">
              <a:lnSpc>
                <a:spcPct val="100000"/>
              </a:lnSpc>
            </a:pPr>
            <a:endParaRPr b="0" lang="it-IT" sz="1800" spc="-1" strike="noStrike">
              <a:latin typeface="Arial"/>
            </a:endParaRPr>
          </a:p>
          <a:p>
            <a:pPr marL="343080" indent="-337680">
              <a:lnSpc>
                <a:spcPct val="100000"/>
              </a:lnSpc>
            </a:pPr>
            <a:endParaRPr b="0" lang="it-IT" sz="1800" spc="-1" strike="noStrike">
              <a:latin typeface="Arial"/>
            </a:endParaRPr>
          </a:p>
          <a:p>
            <a:pPr marL="343080" indent="-337680">
              <a:lnSpc>
                <a:spcPct val="100000"/>
              </a:lnSpc>
            </a:pPr>
            <a:endParaRPr b="0" lang="it-IT" sz="1800" spc="-1" strike="noStrike">
              <a:latin typeface="Arial"/>
            </a:endParaRPr>
          </a:p>
          <a:p>
            <a:pPr marL="343080" indent="-337680">
              <a:lnSpc>
                <a:spcPct val="100000"/>
              </a:lnSpc>
            </a:pPr>
            <a:endParaRPr b="0" lang="it-IT" sz="1800" spc="-1" strike="noStrike">
              <a:latin typeface="Arial"/>
            </a:endParaRPr>
          </a:p>
        </p:txBody>
      </p:sp>
      <p:pic>
        <p:nvPicPr>
          <p:cNvPr id="540" name="Picture 18" descr=""/>
          <p:cNvPicPr/>
          <p:nvPr/>
        </p:nvPicPr>
        <p:blipFill>
          <a:blip r:embed="rId1"/>
          <a:stretch/>
        </p:blipFill>
        <p:spPr>
          <a:xfrm>
            <a:off x="3357720" y="214200"/>
            <a:ext cx="3596760" cy="1118880"/>
          </a:xfrm>
          <a:prstGeom prst="rect">
            <a:avLst/>
          </a:prstGeom>
          <a:ln w="9360">
            <a:noFill/>
          </a:ln>
        </p:spPr>
      </p:pic>
      <p:sp>
        <p:nvSpPr>
          <p:cNvPr id="541" name="Line 4"/>
          <p:cNvSpPr/>
          <p:nvPr/>
        </p:nvSpPr>
        <p:spPr>
          <a:xfrm>
            <a:off x="928440" y="3408120"/>
            <a:ext cx="7786800" cy="1800"/>
          </a:xfrm>
          <a:prstGeom prst="line">
            <a:avLst/>
          </a:prstGeom>
          <a:ln>
            <a:solidFill>
              <a:srgbClr val="006dbb"/>
            </a:solidFill>
            <a:round/>
          </a:ln>
        </p:spPr>
        <p:style>
          <a:lnRef idx="1">
            <a:schemeClr val="accent1"/>
          </a:lnRef>
          <a:fillRef idx="0">
            <a:schemeClr val="accent1"/>
          </a:fillRef>
          <a:effectRef idx="0">
            <a:schemeClr val="accent1"/>
          </a:effectRef>
          <a:fontRef idx="minor"/>
        </p:style>
      </p:sp>
      <p:sp>
        <p:nvSpPr>
          <p:cNvPr id="542" name="Line 5"/>
          <p:cNvSpPr/>
          <p:nvPr/>
        </p:nvSpPr>
        <p:spPr>
          <a:xfrm>
            <a:off x="864000" y="4282560"/>
            <a:ext cx="7786800" cy="1440"/>
          </a:xfrm>
          <a:prstGeom prst="line">
            <a:avLst/>
          </a:prstGeom>
          <a:ln>
            <a:solidFill>
              <a:srgbClr val="006dbb"/>
            </a:solidFill>
            <a:round/>
          </a:ln>
        </p:spPr>
        <p:style>
          <a:lnRef idx="1">
            <a:schemeClr val="accent1"/>
          </a:lnRef>
          <a:fillRef idx="0">
            <a:schemeClr val="accent1"/>
          </a:fillRef>
          <a:effectRef idx="0">
            <a:schemeClr val="accent1"/>
          </a:effectRef>
          <a:fontRef idx="minor"/>
        </p:style>
      </p:sp>
      <p:sp>
        <p:nvSpPr>
          <p:cNvPr id="543" name="Line 6"/>
          <p:cNvSpPr/>
          <p:nvPr/>
        </p:nvSpPr>
        <p:spPr>
          <a:xfrm>
            <a:off x="900000" y="4717800"/>
            <a:ext cx="7786800" cy="1800"/>
          </a:xfrm>
          <a:prstGeom prst="line">
            <a:avLst/>
          </a:prstGeom>
          <a:ln>
            <a:solidFill>
              <a:srgbClr val="006dbb"/>
            </a:solidFill>
            <a:round/>
          </a:ln>
        </p:spPr>
        <p:style>
          <a:lnRef idx="1">
            <a:schemeClr val="accent1"/>
          </a:lnRef>
          <a:fillRef idx="0">
            <a:schemeClr val="accent1"/>
          </a:fillRef>
          <a:effectRef idx="0">
            <a:schemeClr val="accent1"/>
          </a:effectRef>
          <a:fontRef idx="minor"/>
        </p:style>
      </p:sp>
      <p:sp>
        <p:nvSpPr>
          <p:cNvPr id="544" name="Line 7"/>
          <p:cNvSpPr/>
          <p:nvPr/>
        </p:nvSpPr>
        <p:spPr>
          <a:xfrm>
            <a:off x="900000" y="5229000"/>
            <a:ext cx="7786800" cy="1800"/>
          </a:xfrm>
          <a:prstGeom prst="line">
            <a:avLst/>
          </a:prstGeom>
          <a:ln>
            <a:solidFill>
              <a:srgbClr val="006dbb"/>
            </a:solidFill>
            <a:round/>
          </a:ln>
        </p:spPr>
        <p:style>
          <a:lnRef idx="1">
            <a:schemeClr val="accent1"/>
          </a:lnRef>
          <a:fillRef idx="0">
            <a:schemeClr val="accent1"/>
          </a:fillRef>
          <a:effectRef idx="0">
            <a:schemeClr val="accent1"/>
          </a:effectRef>
          <a:fontRef idx="minor"/>
        </p:style>
      </p:sp>
      <p:sp>
        <p:nvSpPr>
          <p:cNvPr id="545" name="Line 8"/>
          <p:cNvSpPr/>
          <p:nvPr/>
        </p:nvSpPr>
        <p:spPr>
          <a:xfrm>
            <a:off x="900000" y="5783040"/>
            <a:ext cx="7786800" cy="1800"/>
          </a:xfrm>
          <a:prstGeom prst="line">
            <a:avLst/>
          </a:prstGeom>
          <a:ln>
            <a:solidFill>
              <a:srgbClr val="006dbb"/>
            </a:solidFill>
            <a:round/>
          </a:ln>
        </p:spPr>
        <p:style>
          <a:lnRef idx="1">
            <a:schemeClr val="accent1"/>
          </a:lnRef>
          <a:fillRef idx="0">
            <a:schemeClr val="accent1"/>
          </a:fillRef>
          <a:effectRef idx="0">
            <a:schemeClr val="accent1"/>
          </a:effectRef>
          <a:fontRef idx="minor"/>
        </p:style>
      </p:sp>
      <p:sp>
        <p:nvSpPr>
          <p:cNvPr id="546" name="CustomShape 9"/>
          <p:cNvSpPr/>
          <p:nvPr/>
        </p:nvSpPr>
        <p:spPr>
          <a:xfrm>
            <a:off x="7632000" y="5904000"/>
            <a:ext cx="975240" cy="470880"/>
          </a:xfrm>
          <a:prstGeom prst="rect">
            <a:avLst/>
          </a:prstGeom>
          <a:noFill/>
          <a:ln>
            <a:noFill/>
          </a:ln>
        </p:spPr>
        <p:style>
          <a:lnRef idx="0"/>
          <a:fillRef idx="0"/>
          <a:effectRef idx="0"/>
          <a:fontRef idx="minor"/>
        </p:style>
        <p:txBody>
          <a:bodyPr lIns="90000" rIns="90000" tIns="45000" bIns="45000"/>
          <a:p>
            <a:r>
              <a:rPr b="0" lang="it-IT" sz="1500" spc="-1" strike="noStrike">
                <a:latin typeface="Calibri"/>
              </a:rPr>
              <a:t>TITOLO 7</a:t>
            </a:r>
            <a:r>
              <a:rPr b="0" lang="it-IT" sz="1500" spc="-1" strike="noStrike">
                <a:latin typeface="Calibri"/>
              </a:rPr>
              <a:t>	</a:t>
            </a:r>
            <a:endParaRPr b="0" lang="it-IT" sz="1500" spc="-1" strike="noStrike">
              <a:latin typeface="Arial"/>
            </a:endParaRPr>
          </a:p>
        </p:txBody>
      </p:sp>
      <p:sp>
        <p:nvSpPr>
          <p:cNvPr id="547" name="CustomShape 10"/>
          <p:cNvSpPr/>
          <p:nvPr/>
        </p:nvSpPr>
        <p:spPr>
          <a:xfrm>
            <a:off x="7632000" y="3811320"/>
            <a:ext cx="975240" cy="470880"/>
          </a:xfrm>
          <a:prstGeom prst="rect">
            <a:avLst/>
          </a:prstGeom>
          <a:noFill/>
          <a:ln>
            <a:noFill/>
          </a:ln>
        </p:spPr>
        <p:style>
          <a:lnRef idx="0"/>
          <a:fillRef idx="0"/>
          <a:effectRef idx="0"/>
          <a:fontRef idx="minor"/>
        </p:style>
        <p:txBody>
          <a:bodyPr lIns="90000" rIns="90000" tIns="45000" bIns="45000"/>
          <a:p>
            <a:r>
              <a:rPr b="0" lang="it-IT" sz="1500" spc="-1" strike="noStrike">
                <a:latin typeface="Calibri"/>
              </a:rPr>
              <a:t>TITOLO 2</a:t>
            </a:r>
            <a:r>
              <a:rPr b="0" lang="it-IT" sz="1500" spc="-1" strike="noStrike">
                <a:latin typeface="Calibri"/>
              </a:rPr>
              <a:t>	</a:t>
            </a:r>
            <a:endParaRPr b="0" lang="it-IT" sz="1500" spc="-1" strike="noStrike">
              <a:latin typeface="Arial"/>
            </a:endParaRPr>
          </a:p>
        </p:txBody>
      </p:sp>
      <p:sp>
        <p:nvSpPr>
          <p:cNvPr id="548" name="CustomShape 11"/>
          <p:cNvSpPr/>
          <p:nvPr/>
        </p:nvSpPr>
        <p:spPr>
          <a:xfrm>
            <a:off x="7592400" y="4856760"/>
            <a:ext cx="975240" cy="470880"/>
          </a:xfrm>
          <a:prstGeom prst="rect">
            <a:avLst/>
          </a:prstGeom>
          <a:noFill/>
          <a:ln>
            <a:noFill/>
          </a:ln>
        </p:spPr>
        <p:style>
          <a:lnRef idx="0"/>
          <a:fillRef idx="0"/>
          <a:effectRef idx="0"/>
          <a:fontRef idx="minor"/>
        </p:style>
        <p:txBody>
          <a:bodyPr lIns="90000" rIns="90000" tIns="45000" bIns="45000" anchor="ctr"/>
          <a:p>
            <a:r>
              <a:rPr b="0" lang="it-IT" sz="1500" spc="-1" strike="noStrike">
                <a:latin typeface="Calibri"/>
              </a:rPr>
              <a:t>TITOLO 4</a:t>
            </a:r>
            <a:r>
              <a:rPr b="0" lang="it-IT" sz="1500" spc="-1" strike="noStrike">
                <a:latin typeface="Calibri"/>
              </a:rPr>
              <a:t>	</a:t>
            </a:r>
            <a:endParaRPr b="0" lang="it-IT" sz="1500" spc="-1" strike="noStrike">
              <a:latin typeface="Arial"/>
            </a:endParaRPr>
          </a:p>
        </p:txBody>
      </p:sp>
      <p:sp>
        <p:nvSpPr>
          <p:cNvPr id="549" name="CustomShape 12"/>
          <p:cNvSpPr/>
          <p:nvPr/>
        </p:nvSpPr>
        <p:spPr>
          <a:xfrm>
            <a:off x="7632000" y="4352760"/>
            <a:ext cx="975240" cy="470880"/>
          </a:xfrm>
          <a:prstGeom prst="rect">
            <a:avLst/>
          </a:prstGeom>
          <a:noFill/>
          <a:ln>
            <a:noFill/>
          </a:ln>
        </p:spPr>
        <p:style>
          <a:lnRef idx="0"/>
          <a:fillRef idx="0"/>
          <a:effectRef idx="0"/>
          <a:fontRef idx="minor"/>
        </p:style>
        <p:txBody>
          <a:bodyPr lIns="90000" rIns="90000" tIns="45000" bIns="45000"/>
          <a:p>
            <a:r>
              <a:rPr b="0" lang="it-IT" sz="1500" spc="-1" strike="noStrike">
                <a:latin typeface="Calibri"/>
              </a:rPr>
              <a:t>TITOLO 3</a:t>
            </a:r>
            <a:r>
              <a:rPr b="0" lang="it-IT" sz="1500" spc="-1" strike="noStrike">
                <a:latin typeface="Calibri"/>
              </a:rPr>
              <a:t>	</a:t>
            </a:r>
            <a:endParaRPr b="0" lang="it-IT" sz="1500" spc="-1" strike="noStrike">
              <a:latin typeface="Arial"/>
            </a:endParaRPr>
          </a:p>
        </p:txBody>
      </p:sp>
      <p:sp>
        <p:nvSpPr>
          <p:cNvPr id="550" name="CustomShape 13"/>
          <p:cNvSpPr/>
          <p:nvPr/>
        </p:nvSpPr>
        <p:spPr>
          <a:xfrm>
            <a:off x="7632000" y="5400000"/>
            <a:ext cx="975240" cy="470880"/>
          </a:xfrm>
          <a:prstGeom prst="rect">
            <a:avLst/>
          </a:prstGeom>
          <a:noFill/>
          <a:ln>
            <a:noFill/>
          </a:ln>
        </p:spPr>
        <p:style>
          <a:lnRef idx="0"/>
          <a:fillRef idx="0"/>
          <a:effectRef idx="0"/>
          <a:fontRef idx="minor"/>
        </p:style>
        <p:txBody>
          <a:bodyPr lIns="90000" rIns="90000" tIns="45000" bIns="45000"/>
          <a:p>
            <a:r>
              <a:rPr b="0" lang="it-IT" sz="1500" spc="-1" strike="noStrike">
                <a:latin typeface="Calibri"/>
              </a:rPr>
              <a:t>TITOLO 5</a:t>
            </a:r>
            <a:r>
              <a:rPr b="0" lang="it-IT" sz="1500" spc="-1" strike="noStrike">
                <a:latin typeface="Calibri"/>
              </a:rPr>
              <a:t>	</a:t>
            </a:r>
            <a:endParaRPr b="0" lang="it-IT" sz="1500" spc="-1" strike="noStrike">
              <a:latin typeface="Arial"/>
            </a:endParaRPr>
          </a:p>
        </p:txBody>
      </p:sp>
      <p:sp>
        <p:nvSpPr>
          <p:cNvPr id="551" name="CustomShape 14"/>
          <p:cNvSpPr/>
          <p:nvPr/>
        </p:nvSpPr>
        <p:spPr>
          <a:xfrm>
            <a:off x="7592400" y="2696760"/>
            <a:ext cx="975240" cy="470880"/>
          </a:xfrm>
          <a:prstGeom prst="rect">
            <a:avLst/>
          </a:prstGeom>
          <a:noFill/>
          <a:ln>
            <a:noFill/>
          </a:ln>
        </p:spPr>
        <p:style>
          <a:lnRef idx="0"/>
          <a:fillRef idx="0"/>
          <a:effectRef idx="0"/>
          <a:fontRef idx="minor"/>
        </p:style>
        <p:txBody>
          <a:bodyPr lIns="90000" rIns="90000" tIns="45000" bIns="45000"/>
          <a:p>
            <a:r>
              <a:rPr b="0" lang="it-IT" sz="1500" spc="-1" strike="noStrike">
                <a:latin typeface="Calibri"/>
              </a:rPr>
              <a:t>TITOLO 1</a:t>
            </a:r>
            <a:r>
              <a:rPr b="0" lang="it-IT" sz="1500" spc="-1" strike="noStrike">
                <a:latin typeface="Calibri"/>
              </a:rPr>
              <a:t>	</a:t>
            </a:r>
            <a:endParaRPr b="0" lang="it-IT" sz="1500" spc="-1" strike="noStrike">
              <a:latin typeface="Arial"/>
            </a:endParaRPr>
          </a:p>
        </p:txBody>
      </p:sp>
    </p:spTree>
  </p:cSld>
  <p:transition spd="med">
    <p:plus/>
  </p:transition>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CustomShape 1"/>
          <p:cNvSpPr/>
          <p:nvPr/>
        </p:nvSpPr>
        <p:spPr>
          <a:xfrm>
            <a:off x="762120" y="792000"/>
            <a:ext cx="7921080" cy="1139400"/>
          </a:xfrm>
          <a:prstGeom prst="rect">
            <a:avLst/>
          </a:prstGeom>
          <a:noFill/>
          <a:ln w="9360">
            <a:noFill/>
          </a:ln>
        </p:spPr>
        <p:style>
          <a:lnRef idx="0"/>
          <a:fillRef idx="0"/>
          <a:effectRef idx="0"/>
          <a:fontRef idx="minor"/>
        </p:style>
        <p:txBody>
          <a:bodyPr lIns="90000" rIns="90000" tIns="45000" bIns="45000" anchor="b"/>
          <a:p>
            <a:pPr>
              <a:lnSpc>
                <a:spcPct val="100000"/>
              </a:lnSpc>
            </a:pPr>
            <a:r>
              <a:rPr b="1" lang="it-IT" sz="2400" spc="-1" strike="noStrike">
                <a:solidFill>
                  <a:srgbClr val="0d1f63"/>
                </a:solidFill>
                <a:latin typeface="Calibri"/>
                <a:ea typeface="DejaVu Sans"/>
              </a:rPr>
              <a:t>Spese correnti: composizione</a:t>
            </a:r>
            <a:endParaRPr b="0" lang="it-IT" sz="2400" spc="-1" strike="noStrike">
              <a:latin typeface="Arial"/>
            </a:endParaRPr>
          </a:p>
        </p:txBody>
      </p:sp>
      <p:pic>
        <p:nvPicPr>
          <p:cNvPr id="553" name="Picture 56" descr=""/>
          <p:cNvPicPr/>
          <p:nvPr/>
        </p:nvPicPr>
        <p:blipFill>
          <a:blip r:embed="rId1"/>
          <a:stretch/>
        </p:blipFill>
        <p:spPr>
          <a:xfrm>
            <a:off x="3357720" y="214200"/>
            <a:ext cx="3596760" cy="1118880"/>
          </a:xfrm>
          <a:prstGeom prst="rect">
            <a:avLst/>
          </a:prstGeom>
          <a:ln w="9360">
            <a:noFill/>
          </a:ln>
        </p:spPr>
      </p:pic>
      <p:pic>
        <p:nvPicPr>
          <p:cNvPr id="554" name="" descr=""/>
          <p:cNvPicPr/>
          <p:nvPr/>
        </p:nvPicPr>
        <p:blipFill>
          <a:blip r:embed="rId2"/>
          <a:stretch/>
        </p:blipFill>
        <p:spPr>
          <a:xfrm>
            <a:off x="936000" y="2592000"/>
            <a:ext cx="7918200" cy="3598200"/>
          </a:xfrm>
          <a:prstGeom prst="rect">
            <a:avLst/>
          </a:prstGeom>
          <a:ln>
            <a:noFill/>
          </a:ln>
        </p:spPr>
      </p:pic>
    </p:spTree>
  </p:cSld>
  <p:transition spd="med">
    <p:plus/>
  </p:transition>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555" name="Table 1"/>
          <p:cNvGraphicFramePr/>
          <p:nvPr/>
        </p:nvGraphicFramePr>
        <p:xfrm>
          <a:off x="792000" y="1008000"/>
          <a:ext cx="8135640" cy="5543640"/>
        </p:xfrm>
        <a:graphic>
          <a:graphicData uri="http://schemas.openxmlformats.org/drawingml/2006/table">
            <a:tbl>
              <a:tblPr/>
              <a:tblGrid>
                <a:gridCol w="684000"/>
                <a:gridCol w="978120"/>
                <a:gridCol w="986760"/>
                <a:gridCol w="858240"/>
                <a:gridCol w="886680"/>
                <a:gridCol w="880920"/>
                <a:gridCol w="1056600"/>
                <a:gridCol w="919800"/>
                <a:gridCol w="884880"/>
              </a:tblGrid>
              <a:tr h="2189520">
                <a:tc>
                  <a:txBody>
                    <a:bodyPr lIns="90000" rIns="90000"/>
                    <a:p>
                      <a:pPr algn="ctr">
                        <a:lnSpc>
                          <a:spcPct val="100000"/>
                        </a:lnSpc>
                      </a:pPr>
                      <a:r>
                        <a:rPr b="1" lang="it-IT" sz="1100" spc="-1" strike="noStrike">
                          <a:latin typeface="Calibri"/>
                        </a:rPr>
                        <a:t>2020</a:t>
                      </a: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p>
                      <a:pPr algn="ctr">
                        <a:lnSpc>
                          <a:spcPct val="100000"/>
                        </a:lnSpc>
                      </a:pPr>
                      <a:r>
                        <a:rPr b="1" lang="it-IT" sz="1100" spc="-1" strike="noStrike">
                          <a:latin typeface="Calibri"/>
                        </a:rPr>
                        <a:t>Manutenz. straordinaria  strade comunali</a:t>
                      </a:r>
                      <a:endParaRPr b="0" lang="it-IT" sz="1100" spc="-1" strike="noStrike">
                        <a:latin typeface="Arial"/>
                      </a:endParaRPr>
                    </a:p>
                    <a:p>
                      <a:pPr algn="ctr">
                        <a:lnSpc>
                          <a:spcPct val="100000"/>
                        </a:lnSpc>
                      </a:pPr>
                      <a:endParaRPr b="0" lang="it-IT" sz="1100" spc="-1" strike="noStrike">
                        <a:latin typeface="Arial"/>
                      </a:endParaRPr>
                    </a:p>
                    <a:p>
                      <a:pPr algn="ctr">
                        <a:lnSpc>
                          <a:spcPct val="100000"/>
                        </a:lnSpc>
                      </a:pPr>
                      <a:r>
                        <a:rPr b="1" lang="it-IT" sz="1100" spc="-1" strike="noStrike">
                          <a:latin typeface="Calibri"/>
                        </a:rPr>
                        <a:t>Euro 250.000,00</a:t>
                      </a: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p>
                      <a:pPr algn="ctr">
                        <a:lnSpc>
                          <a:spcPct val="100000"/>
                        </a:lnSpc>
                      </a:pPr>
                      <a:r>
                        <a:rPr b="0" lang="it-IT" sz="1100" spc="-1" strike="noStrike">
                          <a:latin typeface="Calibri"/>
                        </a:rPr>
                        <a:t>Casa delle Abilità Arcobaleno</a:t>
                      </a:r>
                      <a:endParaRPr b="0" lang="it-IT" sz="1100" spc="-1" strike="noStrike">
                        <a:latin typeface="Arial"/>
                      </a:endParaRPr>
                    </a:p>
                    <a:p>
                      <a:pPr algn="ctr">
                        <a:lnSpc>
                          <a:spcPct val="100000"/>
                        </a:lnSpc>
                      </a:pPr>
                      <a:endParaRPr b="0" lang="it-IT" sz="1100" spc="-1" strike="noStrike">
                        <a:latin typeface="Arial"/>
                      </a:endParaRPr>
                    </a:p>
                    <a:p>
                      <a:pPr algn="ctr">
                        <a:lnSpc>
                          <a:spcPct val="100000"/>
                        </a:lnSpc>
                      </a:pPr>
                      <a:r>
                        <a:rPr b="0" lang="it-IT" sz="1100" spc="-1" strike="noStrike">
                          <a:latin typeface="Calibri"/>
                        </a:rPr>
                        <a:t>Euro 290.000,00</a:t>
                      </a: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p>
                      <a:pPr algn="ctr">
                        <a:lnSpc>
                          <a:spcPct val="100000"/>
                        </a:lnSpc>
                      </a:pPr>
                      <a:r>
                        <a:rPr b="0" lang="it-IT" sz="1100" spc="-1" strike="noStrike">
                          <a:latin typeface="Calibri"/>
                        </a:rPr>
                        <a:t>Acquisto mobili e arredi asilo nido </a:t>
                      </a:r>
                      <a:endParaRPr b="0" lang="it-IT" sz="1100" spc="-1" strike="noStrike">
                        <a:latin typeface="Arial"/>
                      </a:endParaRPr>
                    </a:p>
                    <a:p>
                      <a:pPr algn="ctr">
                        <a:lnSpc>
                          <a:spcPct val="100000"/>
                        </a:lnSpc>
                      </a:pPr>
                      <a:br/>
                      <a:r>
                        <a:rPr b="0" lang="it-IT" sz="1100" spc="-1" strike="noStrike">
                          <a:latin typeface="Calibri"/>
                        </a:rPr>
                        <a:t>Euro 150.000,00</a:t>
                      </a: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p>
                      <a:pPr algn="ctr">
                        <a:lnSpc>
                          <a:spcPct val="100000"/>
                        </a:lnSpc>
                      </a:pPr>
                      <a:r>
                        <a:rPr b="0" lang="it-IT" sz="1100" spc="-1" strike="noStrike">
                          <a:latin typeface="Calibri"/>
                        </a:rPr>
                        <a:t>Spogliatoi palestra Pederzini</a:t>
                      </a:r>
                      <a:endParaRPr b="0" lang="it-IT" sz="1100" spc="-1" strike="noStrike">
                        <a:latin typeface="Arial"/>
                      </a:endParaRPr>
                    </a:p>
                    <a:p>
                      <a:pPr algn="ctr">
                        <a:lnSpc>
                          <a:spcPct val="100000"/>
                        </a:lnSpc>
                      </a:pPr>
                      <a:endParaRPr b="0" lang="it-IT" sz="1100" spc="-1" strike="noStrike">
                        <a:latin typeface="Arial"/>
                      </a:endParaRPr>
                    </a:p>
                    <a:p>
                      <a:pPr algn="ctr">
                        <a:lnSpc>
                          <a:spcPct val="100000"/>
                        </a:lnSpc>
                      </a:pPr>
                      <a:r>
                        <a:rPr b="0" lang="it-IT" sz="1100" spc="-1" strike="noStrike">
                          <a:latin typeface="Calibri"/>
                        </a:rPr>
                        <a:t>Euro 120.000,00</a:t>
                      </a: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p>
                      <a:pPr algn="ctr">
                        <a:lnSpc>
                          <a:spcPct val="100000"/>
                        </a:lnSpc>
                      </a:pPr>
                      <a:r>
                        <a:rPr b="0" lang="it-IT" sz="1100" spc="-1" strike="noStrike">
                          <a:latin typeface="Calibri"/>
                        </a:rPr>
                        <a:t>Pubblica Illuminazione </a:t>
                      </a:r>
                      <a:br/>
                      <a:r>
                        <a:rPr b="0" lang="it-IT" sz="1100" spc="-1" strike="noStrike">
                          <a:latin typeface="Calibri"/>
                        </a:rPr>
                        <a:t> Euro 140.000,00</a:t>
                      </a:r>
                      <a:endParaRPr b="0" lang="it-IT" sz="1100" spc="-1" strike="noStrike">
                        <a:latin typeface="Arial"/>
                      </a:endParaRPr>
                    </a:p>
                    <a:p>
                      <a:pPr algn="ctr">
                        <a:lnSpc>
                          <a:spcPct val="100000"/>
                        </a:lnSpc>
                      </a:pP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p>
                      <a:pPr algn="ctr">
                        <a:lnSpc>
                          <a:spcPct val="100000"/>
                        </a:lnSpc>
                      </a:pPr>
                      <a:r>
                        <a:rPr b="1" lang="it-IT" sz="1100" spc="-1" strike="noStrike">
                          <a:latin typeface="Calibri"/>
                        </a:rPr>
                        <a:t>Nuovo Polo Scolastico</a:t>
                      </a:r>
                      <a:endParaRPr b="0" lang="it-IT" sz="1100" spc="-1" strike="noStrike">
                        <a:latin typeface="Arial"/>
                      </a:endParaRPr>
                    </a:p>
                    <a:p>
                      <a:pPr algn="ctr">
                        <a:lnSpc>
                          <a:spcPct val="100000"/>
                        </a:lnSpc>
                      </a:pPr>
                      <a:r>
                        <a:rPr b="1" lang="it-IT" sz="1100" spc="-1" strike="noStrike">
                          <a:latin typeface="Calibri"/>
                        </a:rPr>
                        <a:t> </a:t>
                      </a:r>
                      <a:endParaRPr b="0" lang="it-IT" sz="1100" spc="-1" strike="noStrike">
                        <a:latin typeface="Arial"/>
                      </a:endParaRPr>
                    </a:p>
                    <a:p>
                      <a:pPr algn="ctr">
                        <a:lnSpc>
                          <a:spcPct val="100000"/>
                        </a:lnSpc>
                      </a:pPr>
                      <a:r>
                        <a:rPr b="1" lang="it-IT" sz="1100" spc="-1" strike="noStrike">
                          <a:latin typeface="Calibri"/>
                        </a:rPr>
                        <a:t>Euro 4.885.000,00</a:t>
                      </a:r>
                      <a:endParaRPr b="0" lang="it-IT" sz="1100" spc="-1" strike="noStrike">
                        <a:latin typeface="Arial"/>
                      </a:endParaRPr>
                    </a:p>
                    <a:p>
                      <a:pPr algn="ctr">
                        <a:lnSpc>
                          <a:spcPct val="100000"/>
                        </a:lnSpc>
                      </a:pP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p>
                      <a:pPr algn="ctr">
                        <a:lnSpc>
                          <a:spcPct val="100000"/>
                        </a:lnSpc>
                      </a:pPr>
                      <a:r>
                        <a:rPr b="1" lang="it-IT" sz="1100" spc="-1" strike="noStrike">
                          <a:latin typeface="Calibri"/>
                        </a:rPr>
                        <a:t>Realizz. Pista Ciclabile Longara – Castel Campeggi</a:t>
                      </a:r>
                      <a:endParaRPr b="0" lang="it-IT" sz="1100" spc="-1" strike="noStrike">
                        <a:latin typeface="Arial"/>
                      </a:endParaRPr>
                    </a:p>
                    <a:p>
                      <a:pPr algn="ctr">
                        <a:lnSpc>
                          <a:spcPct val="100000"/>
                        </a:lnSpc>
                      </a:pPr>
                      <a:r>
                        <a:rPr b="1" lang="it-IT" sz="1100" spc="-1" strike="noStrike">
                          <a:latin typeface="Calibri"/>
                        </a:rPr>
                        <a:t> </a:t>
                      </a:r>
                      <a:endParaRPr b="0" lang="it-IT" sz="1100" spc="-1" strike="noStrike">
                        <a:latin typeface="Arial"/>
                      </a:endParaRPr>
                    </a:p>
                    <a:p>
                      <a:pPr algn="ctr">
                        <a:lnSpc>
                          <a:spcPct val="100000"/>
                        </a:lnSpc>
                      </a:pPr>
                      <a:r>
                        <a:rPr b="1" lang="it-IT" sz="1100" spc="-1" strike="noStrike">
                          <a:latin typeface="Calibri"/>
                        </a:rPr>
                        <a:t>Euro 869.000,00</a:t>
                      </a: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p>
                      <a:pPr algn="ctr">
                        <a:lnSpc>
                          <a:spcPct val="100000"/>
                        </a:lnSpc>
                      </a:pPr>
                      <a:r>
                        <a:rPr b="1" lang="it-IT" sz="1100" spc="-1" strike="noStrike">
                          <a:latin typeface="Calibri"/>
                        </a:rPr>
                        <a:t>Magazzino comunale</a:t>
                      </a:r>
                      <a:endParaRPr b="0" lang="it-IT" sz="1100" spc="-1" strike="noStrike">
                        <a:latin typeface="Arial"/>
                      </a:endParaRPr>
                    </a:p>
                    <a:p>
                      <a:pPr algn="ctr">
                        <a:lnSpc>
                          <a:spcPct val="100000"/>
                        </a:lnSpc>
                      </a:pPr>
                      <a:endParaRPr b="0" lang="it-IT" sz="1100" spc="-1" strike="noStrike">
                        <a:latin typeface="Arial"/>
                      </a:endParaRPr>
                    </a:p>
                    <a:p>
                      <a:pPr algn="ctr">
                        <a:lnSpc>
                          <a:spcPct val="100000"/>
                        </a:lnSpc>
                      </a:pPr>
                      <a:r>
                        <a:rPr b="1" lang="it-IT" sz="1100" spc="-1" strike="noStrike">
                          <a:latin typeface="Calibri"/>
                        </a:rPr>
                        <a:t> </a:t>
                      </a:r>
                      <a:r>
                        <a:rPr b="1" lang="it-IT" sz="1100" spc="-1" strike="noStrike">
                          <a:latin typeface="Calibri"/>
                        </a:rPr>
                        <a:t>Euro 850.050,00 </a:t>
                      </a: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1647720">
                <a:tc>
                  <a:txBody>
                    <a:bodyPr lIns="90000" rIns="90000"/>
                    <a:p>
                      <a:pPr algn="ctr">
                        <a:lnSpc>
                          <a:spcPct val="100000"/>
                        </a:lnSpc>
                      </a:pPr>
                      <a:r>
                        <a:rPr b="1" lang="it-IT" sz="1100" spc="-1" strike="noStrike">
                          <a:latin typeface="Calibri"/>
                        </a:rPr>
                        <a:t>2021</a:t>
                      </a: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1" lang="it-IT" sz="1100" spc="-1" strike="noStrike">
                          <a:latin typeface="Calibri"/>
                        </a:rPr>
                        <a:t>Manutenz. straordinaria patrimonio pubblico</a:t>
                      </a:r>
                      <a:endParaRPr b="0" lang="it-IT" sz="1100" spc="-1" strike="noStrike">
                        <a:latin typeface="Arial"/>
                      </a:endParaRPr>
                    </a:p>
                    <a:p>
                      <a:pPr algn="ctr">
                        <a:lnSpc>
                          <a:spcPct val="100000"/>
                        </a:lnSpc>
                      </a:pPr>
                      <a:br/>
                      <a:r>
                        <a:rPr b="1" lang="it-IT" sz="1100" spc="-1" strike="noStrike">
                          <a:latin typeface="Calibri"/>
                        </a:rPr>
                        <a:t>Euro 200.000,00</a:t>
                      </a: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0" lang="it-IT" sz="1100" spc="-1" strike="noStrike">
                          <a:latin typeface="Calibri"/>
                        </a:rPr>
                        <a:t>Manutenz. straordinaria strade comunali</a:t>
                      </a:r>
                      <a:endParaRPr b="0" lang="it-IT" sz="1100" spc="-1" strike="noStrike">
                        <a:latin typeface="Arial"/>
                      </a:endParaRPr>
                    </a:p>
                    <a:p>
                      <a:pPr algn="ctr">
                        <a:lnSpc>
                          <a:spcPct val="100000"/>
                        </a:lnSpc>
                      </a:pPr>
                      <a:r>
                        <a:rPr b="0" lang="it-IT" sz="1100" spc="-1" strike="noStrike">
                          <a:latin typeface="Calibri"/>
                        </a:rPr>
                        <a:t>Euro</a:t>
                      </a:r>
                      <a:endParaRPr b="0" lang="it-IT" sz="1100" spc="-1" strike="noStrike">
                        <a:latin typeface="Arial"/>
                      </a:endParaRPr>
                    </a:p>
                    <a:p>
                      <a:pPr algn="ctr">
                        <a:lnSpc>
                          <a:spcPct val="100000"/>
                        </a:lnSpc>
                      </a:pPr>
                      <a:r>
                        <a:rPr b="0" lang="it-IT" sz="1100" spc="-1" strike="noStrike">
                          <a:latin typeface="Calibri"/>
                        </a:rPr>
                        <a:t>250.000,00</a:t>
                      </a: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0" lang="it-IT" sz="1100" spc="-1" strike="noStrike">
                          <a:latin typeface="Calibri"/>
                        </a:rPr>
                        <a:t>Realiz. Pista Cicalbile Longara – Castel Campeggi </a:t>
                      </a:r>
                      <a:endParaRPr b="0" lang="it-IT" sz="1100" spc="-1" strike="noStrike">
                        <a:latin typeface="Arial"/>
                      </a:endParaRPr>
                    </a:p>
                    <a:p>
                      <a:pPr algn="ctr">
                        <a:lnSpc>
                          <a:spcPct val="100000"/>
                        </a:lnSpc>
                      </a:pPr>
                      <a:endParaRPr b="0" lang="it-IT" sz="1100" spc="-1" strike="noStrike">
                        <a:latin typeface="Arial"/>
                      </a:endParaRPr>
                    </a:p>
                    <a:p>
                      <a:pPr algn="ctr">
                        <a:lnSpc>
                          <a:spcPct val="100000"/>
                        </a:lnSpc>
                      </a:pPr>
                      <a:r>
                        <a:rPr b="0" lang="it-IT" sz="1100" spc="-1" strike="noStrike">
                          <a:latin typeface="Calibri"/>
                        </a:rPr>
                        <a:t>Euro 195.000,00</a:t>
                      </a: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0" lang="it-IT" sz="1100" spc="-1" strike="noStrike">
                          <a:latin typeface="Calibri"/>
                        </a:rPr>
                        <a:t>Riqualif.  Centro Civico Longara </a:t>
                      </a:r>
                      <a:endParaRPr b="0" lang="it-IT" sz="1100" spc="-1" strike="noStrike">
                        <a:latin typeface="Arial"/>
                      </a:endParaRPr>
                    </a:p>
                    <a:p>
                      <a:pPr algn="ctr">
                        <a:lnSpc>
                          <a:spcPct val="100000"/>
                        </a:lnSpc>
                      </a:pPr>
                      <a:endParaRPr b="0" lang="it-IT" sz="1100" spc="-1" strike="noStrike">
                        <a:latin typeface="Arial"/>
                      </a:endParaRPr>
                    </a:p>
                    <a:p>
                      <a:pPr algn="ctr">
                        <a:lnSpc>
                          <a:spcPct val="100000"/>
                        </a:lnSpc>
                      </a:pPr>
                      <a:r>
                        <a:rPr b="0" lang="it-IT" sz="1100" spc="-1" strike="noStrike">
                          <a:latin typeface="Calibri"/>
                        </a:rPr>
                        <a:t>Euro</a:t>
                      </a:r>
                      <a:endParaRPr b="0" lang="it-IT" sz="1100" spc="-1" strike="noStrike">
                        <a:latin typeface="Arial"/>
                      </a:endParaRPr>
                    </a:p>
                    <a:p>
                      <a:pPr algn="ctr">
                        <a:lnSpc>
                          <a:spcPct val="100000"/>
                        </a:lnSpc>
                      </a:pPr>
                      <a:r>
                        <a:rPr b="0" lang="it-IT" sz="1100" spc="-1" strike="noStrike">
                          <a:latin typeface="Calibri"/>
                        </a:rPr>
                        <a:t>120.00,00</a:t>
                      </a: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1" lang="it-IT" sz="1100" spc="-1" strike="noStrike">
                          <a:latin typeface="Calibri"/>
                        </a:rPr>
                        <a:t>Caserma dei  Carabinieri</a:t>
                      </a:r>
                      <a:endParaRPr b="0" lang="it-IT" sz="1100" spc="-1" strike="noStrike">
                        <a:latin typeface="Arial"/>
                      </a:endParaRPr>
                    </a:p>
                    <a:p>
                      <a:pPr algn="ctr">
                        <a:lnSpc>
                          <a:spcPct val="100000"/>
                        </a:lnSpc>
                      </a:pPr>
                      <a:endParaRPr b="0" lang="it-IT" sz="1100" spc="-1" strike="noStrike">
                        <a:latin typeface="Arial"/>
                      </a:endParaRPr>
                    </a:p>
                    <a:p>
                      <a:pPr algn="ctr">
                        <a:lnSpc>
                          <a:spcPct val="100000"/>
                        </a:lnSpc>
                      </a:pPr>
                      <a:r>
                        <a:rPr b="1" lang="it-IT" sz="1100" spc="-1" strike="noStrike">
                          <a:latin typeface="Calibri"/>
                        </a:rPr>
                        <a:t>Euro</a:t>
                      </a:r>
                      <a:endParaRPr b="0" lang="it-IT" sz="1100" spc="-1" strike="noStrike">
                        <a:latin typeface="Arial"/>
                      </a:endParaRPr>
                    </a:p>
                    <a:p>
                      <a:pPr algn="ctr">
                        <a:lnSpc>
                          <a:spcPct val="100000"/>
                        </a:lnSpc>
                      </a:pPr>
                      <a:r>
                        <a:rPr b="1" lang="it-IT" sz="1100" spc="-1" strike="noStrike">
                          <a:latin typeface="Calibri"/>
                        </a:rPr>
                        <a:t>1.400.000,00</a:t>
                      </a: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ctr">
                        <a:lnSpc>
                          <a:spcPct val="100000"/>
                        </a:lnSpc>
                      </a:pPr>
                      <a:r>
                        <a:rPr b="1" lang="it-IT" sz="1100" spc="-1" strike="noStrike">
                          <a:latin typeface="Calibri"/>
                        </a:rPr>
                        <a:t>Continuazione Lavori Nuovo Polo Scolastico </a:t>
                      </a:r>
                      <a:endParaRPr b="0" lang="it-IT" sz="1100" spc="-1" strike="noStrike">
                        <a:latin typeface="Arial"/>
                      </a:endParaRPr>
                    </a:p>
                    <a:p>
                      <a:pPr algn="ctr">
                        <a:lnSpc>
                          <a:spcPct val="100000"/>
                        </a:lnSpc>
                      </a:pPr>
                      <a:br/>
                      <a:r>
                        <a:rPr b="1" lang="it-IT" sz="1100" spc="-1" strike="noStrike">
                          <a:latin typeface="Calibri"/>
                        </a:rPr>
                        <a:t>Euro 600.00,00</a:t>
                      </a: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r>
              <a:tr h="1706760">
                <a:tc>
                  <a:txBody>
                    <a:bodyPr lIns="90000" rIns="90000"/>
                    <a:p>
                      <a:pPr algn="ctr">
                        <a:lnSpc>
                          <a:spcPct val="100000"/>
                        </a:lnSpc>
                      </a:pPr>
                      <a:r>
                        <a:rPr b="1" lang="it-IT" sz="1100" spc="-1" strike="noStrike">
                          <a:latin typeface="Calibri"/>
                        </a:rPr>
                        <a:t>2022</a:t>
                      </a: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ctr">
                        <a:lnSpc>
                          <a:spcPct val="100000"/>
                        </a:lnSpc>
                      </a:pPr>
                      <a:r>
                        <a:rPr b="1" lang="it-IT" sz="1100" spc="-1" strike="noStrike">
                          <a:latin typeface="Calibri"/>
                        </a:rPr>
                        <a:t> </a:t>
                      </a:r>
                      <a:r>
                        <a:rPr b="1" lang="it-IT" sz="1100" spc="-1" strike="noStrike">
                          <a:latin typeface="Calibri"/>
                        </a:rPr>
                        <a:t>Manutenz.</a:t>
                      </a:r>
                      <a:endParaRPr b="0" lang="it-IT" sz="1100" spc="-1" strike="noStrike">
                        <a:latin typeface="Arial"/>
                      </a:endParaRPr>
                    </a:p>
                    <a:p>
                      <a:pPr algn="ctr">
                        <a:lnSpc>
                          <a:spcPct val="100000"/>
                        </a:lnSpc>
                      </a:pPr>
                      <a:r>
                        <a:rPr b="1" lang="it-IT" sz="1100" spc="-1" strike="noStrike">
                          <a:latin typeface="Calibri"/>
                        </a:rPr>
                        <a:t>straordinaria patrimonio pubblico</a:t>
                      </a:r>
                      <a:endParaRPr b="0" lang="it-IT" sz="1100" spc="-1" strike="noStrike">
                        <a:latin typeface="Arial"/>
                      </a:endParaRPr>
                    </a:p>
                    <a:p>
                      <a:pPr algn="ctr">
                        <a:lnSpc>
                          <a:spcPct val="100000"/>
                        </a:lnSpc>
                      </a:pPr>
                      <a:br/>
                      <a:r>
                        <a:rPr b="1" lang="it-IT" sz="1100" spc="-1" strike="noStrike">
                          <a:latin typeface="Calibri"/>
                        </a:rPr>
                        <a:t>Euro 200.000,00</a:t>
                      </a: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ctr">
                        <a:lnSpc>
                          <a:spcPct val="100000"/>
                        </a:lnSpc>
                      </a:pPr>
                      <a:r>
                        <a:rPr b="0" lang="it-IT" sz="1100" spc="-1" strike="noStrike">
                          <a:latin typeface="Calibri"/>
                        </a:rPr>
                        <a:t>Manutenz. straordinaria strade comunali</a:t>
                      </a:r>
                      <a:endParaRPr b="0" lang="it-IT" sz="1100" spc="-1" strike="noStrike">
                        <a:latin typeface="Arial"/>
                      </a:endParaRPr>
                    </a:p>
                    <a:p>
                      <a:pPr algn="ctr">
                        <a:lnSpc>
                          <a:spcPct val="100000"/>
                        </a:lnSpc>
                      </a:pPr>
                      <a:endParaRPr b="0" lang="it-IT" sz="1100" spc="-1" strike="noStrike">
                        <a:latin typeface="Arial"/>
                      </a:endParaRPr>
                    </a:p>
                    <a:p>
                      <a:pPr algn="ctr">
                        <a:lnSpc>
                          <a:spcPct val="100000"/>
                        </a:lnSpc>
                      </a:pPr>
                      <a:r>
                        <a:rPr b="0" lang="it-IT" sz="1100" spc="-1" strike="noStrike">
                          <a:latin typeface="Calibri"/>
                        </a:rPr>
                        <a:t>Euro</a:t>
                      </a:r>
                      <a:endParaRPr b="0" lang="it-IT" sz="1100" spc="-1" strike="noStrike">
                        <a:latin typeface="Arial"/>
                      </a:endParaRPr>
                    </a:p>
                    <a:p>
                      <a:pPr algn="ctr">
                        <a:lnSpc>
                          <a:spcPct val="100000"/>
                        </a:lnSpc>
                      </a:pPr>
                      <a:r>
                        <a:rPr b="0" lang="it-IT" sz="1100" spc="-1" strike="noStrike">
                          <a:latin typeface="Calibri"/>
                        </a:rPr>
                        <a:t>250.000,00</a:t>
                      </a: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ctr">
                        <a:lnSpc>
                          <a:spcPct val="100000"/>
                        </a:lnSpc>
                      </a:pPr>
                      <a:r>
                        <a:rPr b="1" lang="it-IT" sz="1100" spc="-1" strike="noStrike">
                          <a:latin typeface="Calibri"/>
                        </a:rPr>
                        <a:t>Realizz. Sottopasso Pertini </a:t>
                      </a:r>
                      <a:endParaRPr b="0" lang="it-IT" sz="1100" spc="-1" strike="noStrike">
                        <a:latin typeface="Arial"/>
                      </a:endParaRPr>
                    </a:p>
                    <a:p>
                      <a:pPr algn="ctr">
                        <a:lnSpc>
                          <a:spcPct val="100000"/>
                        </a:lnSpc>
                      </a:pPr>
                      <a:br/>
                      <a:r>
                        <a:rPr b="1" lang="it-IT" sz="1100" spc="-1" strike="noStrike">
                          <a:latin typeface="Calibri"/>
                        </a:rPr>
                        <a:t>Euro</a:t>
                      </a:r>
                      <a:br/>
                      <a:r>
                        <a:rPr b="1" lang="it-IT" sz="1100" spc="-1" strike="noStrike">
                          <a:latin typeface="Calibri"/>
                        </a:rPr>
                        <a:t>640.000,00</a:t>
                      </a: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ctr">
                        <a:lnSpc>
                          <a:spcPct val="100000"/>
                        </a:lnSpc>
                      </a:pPr>
                      <a:r>
                        <a:rPr b="0" lang="it-IT" sz="1100" spc="-1" strike="noStrike">
                          <a:latin typeface="Calibri"/>
                        </a:rPr>
                        <a:t>Cassa di Espansione – Via Pradazzo</a:t>
                      </a:r>
                      <a:endParaRPr b="0" lang="it-IT" sz="1100" spc="-1" strike="noStrike">
                        <a:latin typeface="Arial"/>
                      </a:endParaRPr>
                    </a:p>
                    <a:p>
                      <a:pPr algn="ctr">
                        <a:lnSpc>
                          <a:spcPct val="100000"/>
                        </a:lnSpc>
                      </a:pPr>
                      <a:endParaRPr b="0" lang="it-IT" sz="1100" spc="-1" strike="noStrike">
                        <a:latin typeface="Arial"/>
                      </a:endParaRPr>
                    </a:p>
                    <a:p>
                      <a:pPr algn="ctr">
                        <a:lnSpc>
                          <a:spcPct val="100000"/>
                        </a:lnSpc>
                      </a:pPr>
                      <a:r>
                        <a:rPr b="0" lang="it-IT" sz="1100" spc="-1" strike="noStrike">
                          <a:latin typeface="Calibri"/>
                        </a:rPr>
                        <a:t>Euro</a:t>
                      </a:r>
                      <a:endParaRPr b="0" lang="it-IT" sz="1100" spc="-1" strike="noStrike">
                        <a:latin typeface="Arial"/>
                      </a:endParaRPr>
                    </a:p>
                    <a:p>
                      <a:pPr algn="ctr">
                        <a:lnSpc>
                          <a:spcPct val="100000"/>
                        </a:lnSpc>
                      </a:pPr>
                      <a:r>
                        <a:rPr b="0" lang="it-IT" sz="1100" spc="-1" strike="noStrike">
                          <a:latin typeface="Calibri"/>
                        </a:rPr>
                        <a:t>516.566,62</a:t>
                      </a:r>
                      <a:endParaRPr b="0" lang="it-IT" sz="11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bl>
          </a:graphicData>
        </a:graphic>
      </p:graphicFrame>
      <p:sp>
        <p:nvSpPr>
          <p:cNvPr id="556" name="CustomShape 2"/>
          <p:cNvSpPr/>
          <p:nvPr/>
        </p:nvSpPr>
        <p:spPr>
          <a:xfrm>
            <a:off x="3278520" y="216000"/>
            <a:ext cx="7304040" cy="775080"/>
          </a:xfrm>
          <a:prstGeom prst="rect">
            <a:avLst/>
          </a:prstGeom>
          <a:noFill/>
          <a:ln>
            <a:noFill/>
          </a:ln>
        </p:spPr>
        <p:style>
          <a:lnRef idx="0"/>
          <a:fillRef idx="0"/>
          <a:effectRef idx="0"/>
          <a:fontRef idx="minor"/>
        </p:style>
        <p:txBody>
          <a:bodyPr lIns="90000" rIns="90000" tIns="45000" bIns="45000"/>
          <a:p>
            <a:pPr>
              <a:lnSpc>
                <a:spcPct val="100000"/>
              </a:lnSpc>
            </a:pPr>
            <a:r>
              <a:rPr b="1" lang="it-IT" sz="2400" spc="-1" strike="noStrike">
                <a:solidFill>
                  <a:srgbClr val="0d1f63"/>
                </a:solidFill>
                <a:latin typeface="Calibri"/>
                <a:ea typeface="DejaVu Sans"/>
              </a:rPr>
              <a:t>Investimenti più rilevanti del triennio</a:t>
            </a:r>
            <a:br/>
            <a:r>
              <a:rPr b="1" lang="it-IT" sz="2400" spc="-1" strike="noStrike">
                <a:solidFill>
                  <a:srgbClr val="0d1f63"/>
                </a:solidFill>
                <a:latin typeface="Calibri"/>
                <a:ea typeface="DejaVu Sans"/>
              </a:rPr>
              <a:t> 2020 – 2021 - 2022 </a:t>
            </a:r>
            <a:endParaRPr b="0" lang="it-IT" sz="2400" spc="-1" strike="noStrike">
              <a:latin typeface="Arial"/>
            </a:endParaRPr>
          </a:p>
        </p:txBody>
      </p:sp>
    </p:spTree>
  </p:cSld>
  <p:transition spd="med">
    <p:plus/>
  </p:transition>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7" name="CustomShape 1"/>
          <p:cNvSpPr/>
          <p:nvPr/>
        </p:nvSpPr>
        <p:spPr>
          <a:xfrm>
            <a:off x="762120" y="917640"/>
            <a:ext cx="7921080" cy="1139400"/>
          </a:xfrm>
          <a:prstGeom prst="rect">
            <a:avLst/>
          </a:prstGeom>
          <a:noFill/>
          <a:ln w="9360">
            <a:noFill/>
          </a:ln>
        </p:spPr>
        <p:style>
          <a:lnRef idx="0"/>
          <a:fillRef idx="0"/>
          <a:effectRef idx="0"/>
          <a:fontRef idx="minor"/>
        </p:style>
        <p:txBody>
          <a:bodyPr lIns="90000" rIns="90000" tIns="45000" bIns="45000" anchor="b"/>
          <a:p>
            <a:pPr>
              <a:lnSpc>
                <a:spcPct val="100000"/>
              </a:lnSpc>
            </a:pPr>
            <a:r>
              <a:rPr b="1" lang="it-IT" sz="2400" spc="-1" strike="noStrike">
                <a:solidFill>
                  <a:srgbClr val="0d1f63"/>
                </a:solidFill>
                <a:latin typeface="Calibri"/>
                <a:ea typeface="DejaVu Sans"/>
              </a:rPr>
              <a:t>     </a:t>
            </a:r>
            <a:r>
              <a:rPr b="1" lang="it-IT" sz="2400" spc="-1" strike="noStrike">
                <a:solidFill>
                  <a:srgbClr val="0d1f63"/>
                </a:solidFill>
                <a:latin typeface="Calibri"/>
                <a:ea typeface="DejaVu Sans"/>
              </a:rPr>
              <a:t>Rimborso</a:t>
            </a:r>
            <a:r>
              <a:rPr b="0" lang="it-IT" sz="2400" spc="-1" strike="noStrike">
                <a:solidFill>
                  <a:srgbClr val="0d1f63"/>
                </a:solidFill>
                <a:latin typeface="Calibri"/>
                <a:ea typeface="DejaVu Sans"/>
              </a:rPr>
              <a:t> </a:t>
            </a:r>
            <a:r>
              <a:rPr b="1" lang="it-IT" sz="2400" spc="-1" strike="noStrike">
                <a:solidFill>
                  <a:srgbClr val="0d1f63"/>
                </a:solidFill>
                <a:latin typeface="Calibri"/>
                <a:ea typeface="DejaVu Sans"/>
              </a:rPr>
              <a:t>di prestiti</a:t>
            </a:r>
            <a:endParaRPr b="0" lang="it-IT" sz="2400" spc="-1" strike="noStrike">
              <a:latin typeface="Arial"/>
            </a:endParaRPr>
          </a:p>
          <a:p>
            <a:pPr>
              <a:lnSpc>
                <a:spcPct val="100000"/>
              </a:lnSpc>
            </a:pPr>
            <a:endParaRPr b="0" lang="it-IT" sz="2400" spc="-1" strike="noStrike">
              <a:latin typeface="Arial"/>
            </a:endParaRPr>
          </a:p>
        </p:txBody>
      </p:sp>
      <p:graphicFrame>
        <p:nvGraphicFramePr>
          <p:cNvPr id="558" name="Table 2"/>
          <p:cNvGraphicFramePr/>
          <p:nvPr/>
        </p:nvGraphicFramePr>
        <p:xfrm>
          <a:off x="928800" y="2357280"/>
          <a:ext cx="7500240" cy="2577600"/>
        </p:xfrm>
        <a:graphic>
          <a:graphicData uri="http://schemas.openxmlformats.org/drawingml/2006/table">
            <a:tbl>
              <a:tblPr/>
              <a:tblGrid>
                <a:gridCol w="1357200"/>
                <a:gridCol w="1369800"/>
                <a:gridCol w="1193760"/>
                <a:gridCol w="1193760"/>
                <a:gridCol w="1191960"/>
                <a:gridCol w="1194120"/>
              </a:tblGrid>
              <a:tr h="358920">
                <a:tc>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p>
                      <a:pPr algn="ctr">
                        <a:lnSpc>
                          <a:spcPct val="100000"/>
                        </a:lnSpc>
                      </a:pPr>
                      <a:r>
                        <a:rPr b="0" lang="it-IT" sz="1800" spc="-1" strike="noStrike">
                          <a:solidFill>
                            <a:srgbClr val="000000"/>
                          </a:solidFill>
                          <a:latin typeface="Calibri"/>
                        </a:rPr>
                        <a:t>2016</a:t>
                      </a:r>
                      <a:endParaRPr b="0" lang="it-IT"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p>
                      <a:pPr algn="ctr">
                        <a:lnSpc>
                          <a:spcPct val="100000"/>
                        </a:lnSpc>
                      </a:pPr>
                      <a:r>
                        <a:rPr b="0" lang="it-IT" sz="1800" spc="-1" strike="noStrike">
                          <a:solidFill>
                            <a:srgbClr val="000000"/>
                          </a:solidFill>
                          <a:latin typeface="Calibri"/>
                        </a:rPr>
                        <a:t>2017</a:t>
                      </a:r>
                      <a:endParaRPr b="0" lang="it-IT"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p>
                      <a:pPr algn="ctr">
                        <a:lnSpc>
                          <a:spcPct val="100000"/>
                        </a:lnSpc>
                      </a:pPr>
                      <a:r>
                        <a:rPr b="0" lang="it-IT" sz="1800" spc="-1" strike="noStrike">
                          <a:solidFill>
                            <a:srgbClr val="000000"/>
                          </a:solidFill>
                          <a:latin typeface="Calibri"/>
                        </a:rPr>
                        <a:t>2018</a:t>
                      </a:r>
                      <a:endParaRPr b="0" lang="it-IT"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p>
                      <a:pPr algn="ctr">
                        <a:lnSpc>
                          <a:spcPct val="100000"/>
                        </a:lnSpc>
                      </a:pPr>
                      <a:r>
                        <a:rPr b="0" lang="it-IT" sz="1800" spc="-1" strike="noStrike">
                          <a:solidFill>
                            <a:srgbClr val="000000"/>
                          </a:solidFill>
                          <a:latin typeface="Calibri"/>
                        </a:rPr>
                        <a:t>2019</a:t>
                      </a:r>
                      <a:endParaRPr b="0" lang="it-IT"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a:p>
                      <a:pPr algn="ctr">
                        <a:lnSpc>
                          <a:spcPct val="100000"/>
                        </a:lnSpc>
                      </a:pPr>
                      <a:r>
                        <a:rPr b="0" lang="it-IT" sz="1800" spc="-1" strike="noStrike">
                          <a:solidFill>
                            <a:srgbClr val="000000"/>
                          </a:solidFill>
                          <a:latin typeface="Calibri"/>
                        </a:rPr>
                        <a:t>2020</a:t>
                      </a:r>
                      <a:endParaRPr b="0" lang="it-IT"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588600">
                <a:tc>
                  <a:txBody>
                    <a:bodyPr lIns="90000" rIns="90000"/>
                    <a:p>
                      <a:pPr>
                        <a:lnSpc>
                          <a:spcPct val="100000"/>
                        </a:lnSpc>
                      </a:pPr>
                      <a:r>
                        <a:rPr b="0" lang="it-IT" sz="1600" spc="-1" strike="noStrike">
                          <a:solidFill>
                            <a:srgbClr val="000000"/>
                          </a:solidFill>
                          <a:latin typeface="Calibri"/>
                        </a:rPr>
                        <a:t>Anticipazione di cassa *</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r">
                        <a:lnSpc>
                          <a:spcPct val="100000"/>
                        </a:lnSpc>
                      </a:pPr>
                      <a:r>
                        <a:rPr b="0" lang="it-IT" sz="1400" spc="-1" strike="noStrike">
                          <a:solidFill>
                            <a:srgbClr val="000000"/>
                          </a:solidFill>
                          <a:latin typeface="Calibri"/>
                        </a:rPr>
                        <a:t>€</a:t>
                      </a:r>
                      <a:r>
                        <a:rPr b="0" lang="it-IT" sz="1400" spc="-1" strike="noStrike">
                          <a:solidFill>
                            <a:srgbClr val="000000"/>
                          </a:solidFill>
                          <a:latin typeface="Calibri"/>
                        </a:rPr>
                        <a:t>0,00</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r">
                        <a:lnSpc>
                          <a:spcPct val="100000"/>
                        </a:lnSpc>
                      </a:pPr>
                      <a:r>
                        <a:rPr b="0" lang="it-IT" sz="1400" spc="-1" strike="noStrike">
                          <a:solidFill>
                            <a:srgbClr val="000000"/>
                          </a:solidFill>
                          <a:latin typeface="Calibri"/>
                        </a:rPr>
                        <a:t>   €</a:t>
                      </a:r>
                      <a:r>
                        <a:rPr b="0" lang="it-IT" sz="1400" spc="-1" strike="noStrike">
                          <a:solidFill>
                            <a:srgbClr val="000000"/>
                          </a:solidFill>
                          <a:latin typeface="Calibri"/>
                        </a:rPr>
                        <a:t>0,00</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r">
                        <a:lnSpc>
                          <a:spcPct val="100000"/>
                        </a:lnSpc>
                      </a:pPr>
                      <a:r>
                        <a:rPr b="0" lang="it-IT" sz="1400" spc="-1" strike="noStrike">
                          <a:solidFill>
                            <a:srgbClr val="000000"/>
                          </a:solidFill>
                          <a:latin typeface="Calibri"/>
                        </a:rPr>
                        <a:t>€ </a:t>
                      </a:r>
                      <a:r>
                        <a:rPr b="0" lang="it-IT" sz="1400" spc="-1" strike="noStrike">
                          <a:solidFill>
                            <a:srgbClr val="000000"/>
                          </a:solidFill>
                          <a:latin typeface="Calibri"/>
                        </a:rPr>
                        <a:t>0,00</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r">
                        <a:lnSpc>
                          <a:spcPct val="100000"/>
                        </a:lnSpc>
                      </a:pPr>
                      <a:r>
                        <a:rPr b="0" lang="it-IT" sz="1400" spc="-1" strike="noStrike">
                          <a:solidFill>
                            <a:srgbClr val="000000"/>
                          </a:solidFill>
                          <a:latin typeface="Calibri"/>
                        </a:rPr>
                        <a:t>   € </a:t>
                      </a:r>
                      <a:r>
                        <a:rPr b="0" lang="it-IT" sz="1400" spc="-1" strike="noStrike">
                          <a:solidFill>
                            <a:srgbClr val="000000"/>
                          </a:solidFill>
                          <a:latin typeface="Calibri"/>
                        </a:rPr>
                        <a:t>0,00</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r">
                        <a:lnSpc>
                          <a:spcPct val="100000"/>
                        </a:lnSpc>
                      </a:pPr>
                      <a:r>
                        <a:rPr b="0" lang="it-IT" sz="1400" spc="-1" strike="noStrike">
                          <a:solidFill>
                            <a:srgbClr val="000000"/>
                          </a:solidFill>
                          <a:latin typeface="Calibri"/>
                        </a:rPr>
                        <a:t>   € </a:t>
                      </a:r>
                      <a:r>
                        <a:rPr b="0" lang="it-IT" sz="1400" spc="-1" strike="noStrike">
                          <a:solidFill>
                            <a:srgbClr val="000000"/>
                          </a:solidFill>
                          <a:latin typeface="Calibri"/>
                        </a:rPr>
                        <a:t>0,00</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r>
              <a:tr h="523440">
                <a:tc>
                  <a:txBody>
                    <a:bodyPr lIns="90000" rIns="90000"/>
                    <a:p>
                      <a:pPr>
                        <a:lnSpc>
                          <a:spcPct val="100000"/>
                        </a:lnSpc>
                      </a:pPr>
                      <a:r>
                        <a:rPr b="0" lang="it-IT" sz="1600" spc="-1" strike="noStrike">
                          <a:solidFill>
                            <a:srgbClr val="000000"/>
                          </a:solidFill>
                          <a:latin typeface="Calibri"/>
                        </a:rPr>
                        <a:t>Mutui</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0" lang="it-IT" sz="1400" spc="-1" strike="noStrike">
                          <a:solidFill>
                            <a:srgbClr val="000000"/>
                          </a:solidFill>
                          <a:latin typeface="Calibri"/>
                        </a:rPr>
                        <a:t>€</a:t>
                      </a:r>
                      <a:r>
                        <a:rPr b="0" lang="it-IT" sz="1400" spc="-1" strike="noStrike">
                          <a:solidFill>
                            <a:srgbClr val="000000"/>
                          </a:solidFill>
                          <a:latin typeface="Calibri"/>
                        </a:rPr>
                        <a:t>0,00</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0" lang="it-IT" sz="1400" spc="-1" strike="noStrike">
                          <a:solidFill>
                            <a:srgbClr val="000000"/>
                          </a:solidFill>
                          <a:latin typeface="Calibri"/>
                        </a:rPr>
                        <a:t>€ </a:t>
                      </a:r>
                      <a:r>
                        <a:rPr b="0" lang="it-IT" sz="1400" spc="-1" strike="noStrike">
                          <a:solidFill>
                            <a:srgbClr val="000000"/>
                          </a:solidFill>
                          <a:latin typeface="Calibri"/>
                        </a:rPr>
                        <a:t>0,00</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0" lang="it-IT" sz="1400" spc="-1" strike="noStrike">
                          <a:solidFill>
                            <a:srgbClr val="000000"/>
                          </a:solidFill>
                          <a:latin typeface="Calibri"/>
                        </a:rPr>
                        <a:t>€ </a:t>
                      </a:r>
                      <a:r>
                        <a:rPr b="0" lang="it-IT" sz="1400" spc="-1" strike="noStrike">
                          <a:solidFill>
                            <a:srgbClr val="000000"/>
                          </a:solidFill>
                          <a:latin typeface="Calibri"/>
                        </a:rPr>
                        <a:t>0,00</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0" lang="it-IT" sz="1400" spc="-1" strike="noStrike">
                          <a:solidFill>
                            <a:srgbClr val="000000"/>
                          </a:solidFill>
                          <a:latin typeface="Calibri"/>
                        </a:rPr>
                        <a:t>€ </a:t>
                      </a:r>
                      <a:r>
                        <a:rPr b="0" lang="it-IT" sz="1400" spc="-1" strike="noStrike">
                          <a:solidFill>
                            <a:srgbClr val="000000"/>
                          </a:solidFill>
                          <a:latin typeface="Calibri"/>
                        </a:rPr>
                        <a:t>0,00</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0" lang="it-IT" sz="1400" spc="-1" strike="noStrike">
                          <a:solidFill>
                            <a:srgbClr val="000000"/>
                          </a:solidFill>
                          <a:latin typeface="Calibri"/>
                        </a:rPr>
                        <a:t>€ </a:t>
                      </a:r>
                      <a:r>
                        <a:rPr b="0" lang="it-IT" sz="1400" spc="-1" strike="noStrike">
                          <a:solidFill>
                            <a:srgbClr val="000000"/>
                          </a:solidFill>
                          <a:latin typeface="Calibri"/>
                        </a:rPr>
                        <a:t>0,00</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588600">
                <a:tc>
                  <a:txBody>
                    <a:bodyPr lIns="90000" rIns="90000"/>
                    <a:p>
                      <a:pPr>
                        <a:lnSpc>
                          <a:spcPct val="100000"/>
                        </a:lnSpc>
                      </a:pPr>
                      <a:r>
                        <a:rPr b="0" lang="it-IT" sz="1600" spc="-1" strike="noStrike">
                          <a:solidFill>
                            <a:srgbClr val="000000"/>
                          </a:solidFill>
                          <a:latin typeface="Calibri"/>
                        </a:rPr>
                        <a:t>Prestiti obbligazionari</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r">
                        <a:lnSpc>
                          <a:spcPct val="100000"/>
                        </a:lnSpc>
                      </a:pPr>
                      <a:r>
                        <a:rPr b="0" lang="it-IT" sz="1400" spc="-1" strike="noStrike">
                          <a:solidFill>
                            <a:srgbClr val="000000"/>
                          </a:solidFill>
                          <a:latin typeface="Calibri"/>
                        </a:rPr>
                        <a:t>- € 157.503,38</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r">
                        <a:lnSpc>
                          <a:spcPct val="100000"/>
                        </a:lnSpc>
                      </a:pPr>
                      <a:r>
                        <a:rPr b="0" lang="it-IT" sz="1400" spc="-1" strike="noStrike">
                          <a:solidFill>
                            <a:srgbClr val="000000"/>
                          </a:solidFill>
                          <a:latin typeface="Calibri"/>
                        </a:rPr>
                        <a:t>-€ 157.503,38</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r">
                        <a:lnSpc>
                          <a:spcPct val="100000"/>
                        </a:lnSpc>
                      </a:pPr>
                      <a:r>
                        <a:rPr b="0" lang="it-IT" sz="1400" spc="-1" strike="noStrike">
                          <a:solidFill>
                            <a:srgbClr val="000000"/>
                          </a:solidFill>
                          <a:latin typeface="Calibri"/>
                        </a:rPr>
                        <a:t>- € 64.000,00</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r">
                        <a:lnSpc>
                          <a:spcPct val="100000"/>
                        </a:lnSpc>
                      </a:pPr>
                      <a:r>
                        <a:rPr b="0" lang="it-IT" sz="1400" spc="-1" strike="noStrike">
                          <a:solidFill>
                            <a:srgbClr val="000000"/>
                          </a:solidFill>
                          <a:latin typeface="Calibri"/>
                        </a:rPr>
                        <a:t>- € 64.000,00</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r">
                        <a:lnSpc>
                          <a:spcPct val="100000"/>
                        </a:lnSpc>
                      </a:pPr>
                      <a:r>
                        <a:rPr b="0" lang="it-IT" sz="1400" spc="-1" strike="noStrike">
                          <a:solidFill>
                            <a:srgbClr val="000000"/>
                          </a:solidFill>
                          <a:latin typeface="Calibri"/>
                        </a:rPr>
                        <a:t>- € 64.000,00</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r>
              <a:tr h="518040">
                <a:tc>
                  <a:txBody>
                    <a:bodyPr lIns="90000" rIns="90000"/>
                    <a:p>
                      <a:pPr>
                        <a:lnSpc>
                          <a:spcPct val="100000"/>
                        </a:lnSpc>
                      </a:pPr>
                      <a:r>
                        <a:rPr b="1" lang="it-IT" sz="1600" spc="-1" strike="noStrike">
                          <a:solidFill>
                            <a:srgbClr val="000000"/>
                          </a:solidFill>
                          <a:latin typeface="Calibri"/>
                        </a:rPr>
                        <a:t>TOTALE</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1" lang="it-IT" sz="1400" spc="-1" strike="noStrike">
                          <a:solidFill>
                            <a:srgbClr val="000000"/>
                          </a:solidFill>
                          <a:latin typeface="Calibri"/>
                        </a:rPr>
                        <a:t>- € 157.503,38</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1" lang="it-IT" sz="1400" spc="-1" strike="noStrike">
                          <a:solidFill>
                            <a:srgbClr val="000000"/>
                          </a:solidFill>
                          <a:latin typeface="Calibri"/>
                        </a:rPr>
                        <a:t>-€ 157.503,38</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1" lang="it-IT" sz="1400" spc="-1" strike="noStrike">
                          <a:solidFill>
                            <a:srgbClr val="000000"/>
                          </a:solidFill>
                          <a:latin typeface="Calibri"/>
                        </a:rPr>
                        <a:t>- € 64.000,00</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1" lang="it-IT" sz="1400" spc="-1" strike="noStrike">
                          <a:solidFill>
                            <a:srgbClr val="000000"/>
                          </a:solidFill>
                          <a:latin typeface="Calibri"/>
                        </a:rPr>
                        <a:t>- € 64.000,00</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1" lang="it-IT" sz="1400" spc="-1" strike="noStrike">
                          <a:solidFill>
                            <a:srgbClr val="000000"/>
                          </a:solidFill>
                          <a:latin typeface="Calibri"/>
                        </a:rPr>
                        <a:t>- € 64.000,00</a:t>
                      </a:r>
                      <a:endParaRPr b="0" lang="it-IT" sz="1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bl>
          </a:graphicData>
        </a:graphic>
      </p:graphicFrame>
      <p:sp>
        <p:nvSpPr>
          <p:cNvPr id="559" name="CustomShape 3"/>
          <p:cNvSpPr/>
          <p:nvPr/>
        </p:nvSpPr>
        <p:spPr>
          <a:xfrm>
            <a:off x="1116000" y="5805360"/>
            <a:ext cx="7168680" cy="433080"/>
          </a:xfrm>
          <a:prstGeom prst="rect">
            <a:avLst/>
          </a:prstGeom>
          <a:noFill/>
          <a:ln w="9360">
            <a:noFill/>
          </a:ln>
        </p:spPr>
        <p:style>
          <a:lnRef idx="0"/>
          <a:fillRef idx="0"/>
          <a:effectRef idx="0"/>
          <a:fontRef idx="minor"/>
        </p:style>
        <p:txBody>
          <a:bodyPr lIns="90000" rIns="90000" tIns="45000" bIns="45000"/>
          <a:p>
            <a:pPr marL="343080" indent="-337680">
              <a:lnSpc>
                <a:spcPct val="100000"/>
              </a:lnSpc>
            </a:pPr>
            <a:r>
              <a:rPr b="0" lang="it-IT" sz="1200" spc="-1" strike="noStrike">
                <a:solidFill>
                  <a:srgbClr val="000000"/>
                </a:solidFill>
                <a:latin typeface="Calibri"/>
                <a:ea typeface="DejaVu Sans"/>
              </a:rPr>
              <a:t>* Previsione per eventuale restituzione dell’anticipazione di cassa da parte del tesoriere.</a:t>
            </a:r>
            <a:endParaRPr b="0" lang="it-IT" sz="1200" spc="-1" strike="noStrike">
              <a:latin typeface="Arial"/>
            </a:endParaRPr>
          </a:p>
          <a:p>
            <a:pPr marL="343080" indent="-337680">
              <a:lnSpc>
                <a:spcPct val="100000"/>
              </a:lnSpc>
            </a:pPr>
            <a:endParaRPr b="0" lang="it-IT" sz="1200" spc="-1" strike="noStrike">
              <a:latin typeface="Arial"/>
            </a:endParaRPr>
          </a:p>
        </p:txBody>
      </p:sp>
      <p:pic>
        <p:nvPicPr>
          <p:cNvPr id="560" name="Picture 33" descr=""/>
          <p:cNvPicPr/>
          <p:nvPr/>
        </p:nvPicPr>
        <p:blipFill>
          <a:blip r:embed="rId1"/>
          <a:stretch/>
        </p:blipFill>
        <p:spPr>
          <a:xfrm>
            <a:off x="3357720" y="214200"/>
            <a:ext cx="3596760" cy="1118880"/>
          </a:xfrm>
          <a:prstGeom prst="rect">
            <a:avLst/>
          </a:prstGeom>
          <a:ln w="9360">
            <a:noFill/>
          </a:ln>
        </p:spPr>
      </p:pic>
      <p:sp>
        <p:nvSpPr>
          <p:cNvPr id="561" name="CustomShape 4"/>
          <p:cNvSpPr/>
          <p:nvPr/>
        </p:nvSpPr>
        <p:spPr>
          <a:xfrm>
            <a:off x="1547640" y="5157720"/>
            <a:ext cx="6189120" cy="361440"/>
          </a:xfrm>
          <a:prstGeom prst="rect">
            <a:avLst/>
          </a:prstGeom>
          <a:solidFill>
            <a:srgbClr val="fff200"/>
          </a:solidFill>
          <a:ln w="9360">
            <a:solidFill>
              <a:schemeClr val="tx1"/>
            </a:solidFill>
            <a:miter/>
          </a:ln>
        </p:spPr>
        <p:style>
          <a:lnRef idx="0"/>
          <a:fillRef idx="0"/>
          <a:effectRef idx="0"/>
          <a:fontRef idx="minor"/>
        </p:style>
        <p:txBody>
          <a:bodyPr lIns="90000" rIns="90000" tIns="45000" bIns="45000"/>
          <a:p>
            <a:pPr algn="ctr">
              <a:lnSpc>
                <a:spcPct val="100000"/>
              </a:lnSpc>
            </a:pPr>
            <a:r>
              <a:rPr b="1" lang="it-IT" sz="1800" spc="-1" strike="noStrike">
                <a:solidFill>
                  <a:srgbClr val="000000"/>
                </a:solidFill>
                <a:latin typeface="Arial"/>
                <a:ea typeface="DejaVu Sans"/>
              </a:rPr>
              <a:t>Calderara non fa ricorso all’anticipazione di tesoreria</a:t>
            </a:r>
            <a:endParaRPr b="0" lang="it-IT" sz="1800" spc="-1" strike="noStrike">
              <a:latin typeface="Arial"/>
            </a:endParaRPr>
          </a:p>
        </p:txBody>
      </p:sp>
    </p:spTree>
  </p:cSld>
  <p:transition spd="med">
    <p:plus/>
  </p:transition>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2" name="CustomShape 1"/>
          <p:cNvSpPr/>
          <p:nvPr/>
        </p:nvSpPr>
        <p:spPr>
          <a:xfrm>
            <a:off x="762120" y="917640"/>
            <a:ext cx="7921080" cy="1139400"/>
          </a:xfrm>
          <a:prstGeom prst="rect">
            <a:avLst/>
          </a:prstGeom>
          <a:noFill/>
          <a:ln w="9360">
            <a:noFill/>
          </a:ln>
        </p:spPr>
        <p:style>
          <a:lnRef idx="0"/>
          <a:fillRef idx="0"/>
          <a:effectRef idx="0"/>
          <a:fontRef idx="minor"/>
        </p:style>
        <p:txBody>
          <a:bodyPr lIns="90000" rIns="90000" tIns="45000" bIns="45000" anchor="b"/>
          <a:p>
            <a:pPr>
              <a:lnSpc>
                <a:spcPct val="100000"/>
              </a:lnSpc>
            </a:pPr>
            <a:r>
              <a:rPr b="1" lang="it-IT" sz="2400" spc="-1" strike="noStrike">
                <a:solidFill>
                  <a:srgbClr val="0d1f63"/>
                </a:solidFill>
                <a:latin typeface="Calibri"/>
                <a:ea typeface="DejaVu Sans"/>
              </a:rPr>
              <a:t>FONDO PLURIENNALE VINCOLATO</a:t>
            </a:r>
            <a:endParaRPr b="0" lang="it-IT" sz="2400" spc="-1" strike="noStrike">
              <a:latin typeface="Arial"/>
            </a:endParaRPr>
          </a:p>
          <a:p>
            <a:pPr>
              <a:lnSpc>
                <a:spcPct val="100000"/>
              </a:lnSpc>
            </a:pPr>
            <a:endParaRPr b="0" lang="it-IT" sz="2400" spc="-1" strike="noStrike">
              <a:latin typeface="Arial"/>
            </a:endParaRPr>
          </a:p>
        </p:txBody>
      </p:sp>
      <p:pic>
        <p:nvPicPr>
          <p:cNvPr id="563" name="Picture 33" descr=""/>
          <p:cNvPicPr/>
          <p:nvPr/>
        </p:nvPicPr>
        <p:blipFill>
          <a:blip r:embed="rId1"/>
          <a:stretch/>
        </p:blipFill>
        <p:spPr>
          <a:xfrm>
            <a:off x="3357720" y="214200"/>
            <a:ext cx="3596760" cy="1118880"/>
          </a:xfrm>
          <a:prstGeom prst="rect">
            <a:avLst/>
          </a:prstGeom>
          <a:ln w="9360">
            <a:noFill/>
          </a:ln>
        </p:spPr>
      </p:pic>
      <p:sp>
        <p:nvSpPr>
          <p:cNvPr id="564" name="CustomShape 2"/>
          <p:cNvSpPr/>
          <p:nvPr/>
        </p:nvSpPr>
        <p:spPr>
          <a:xfrm>
            <a:off x="1214280" y="2571840"/>
            <a:ext cx="6568560" cy="3927600"/>
          </a:xfrm>
          <a:prstGeom prst="rect">
            <a:avLst/>
          </a:prstGeom>
          <a:noFill/>
          <a:ln w="9360">
            <a:noFill/>
          </a:ln>
        </p:spPr>
        <p:style>
          <a:lnRef idx="0"/>
          <a:fillRef idx="0"/>
          <a:effectRef idx="0"/>
          <a:fontRef idx="minor"/>
        </p:style>
        <p:txBody>
          <a:bodyPr lIns="90000" rIns="90000" tIns="45000" bIns="45000"/>
          <a:p>
            <a:pPr algn="just">
              <a:lnSpc>
                <a:spcPct val="100000"/>
              </a:lnSpc>
            </a:pPr>
            <a:r>
              <a:rPr b="0" lang="it-IT" sz="1700" spc="-1" strike="noStrike">
                <a:solidFill>
                  <a:srgbClr val="000000"/>
                </a:solidFill>
                <a:latin typeface="Calibri"/>
                <a:ea typeface="DejaVu Sans"/>
              </a:rPr>
              <a:t>In attuazione del principio contabile generale della competenza il fondo pluriennale vincolato è costituito da risorse accertate destinate al finanziamento di obbligazioni passive giuridicamente perfezionate ma esigibili in esercizi successivi a quello in cui è accertata l'entrata.</a:t>
            </a:r>
            <a:endParaRPr b="0" lang="it-IT" sz="1700" spc="-1" strike="noStrike">
              <a:latin typeface="Arial"/>
            </a:endParaRPr>
          </a:p>
          <a:p>
            <a:pPr algn="just">
              <a:lnSpc>
                <a:spcPct val="100000"/>
              </a:lnSpc>
            </a:pPr>
            <a:endParaRPr b="0" lang="it-IT" sz="1700" spc="-1" strike="noStrike">
              <a:latin typeface="Arial"/>
            </a:endParaRPr>
          </a:p>
          <a:p>
            <a:pPr algn="just">
              <a:lnSpc>
                <a:spcPct val="100000"/>
              </a:lnSpc>
            </a:pPr>
            <a:r>
              <a:rPr b="0" lang="it-IT" sz="1700" spc="-1" strike="noStrike">
                <a:solidFill>
                  <a:srgbClr val="000000"/>
                </a:solidFill>
                <a:latin typeface="Calibri"/>
                <a:ea typeface="DejaVu Sans"/>
              </a:rPr>
              <a:t>L’FPV di spesa al 31.12.n deve essere uguale al FPV di entrata al 1.1.n+1.</a:t>
            </a:r>
            <a:endParaRPr b="0" lang="it-IT" sz="1700" spc="-1" strike="noStrike">
              <a:latin typeface="Arial"/>
            </a:endParaRPr>
          </a:p>
          <a:p>
            <a:pPr algn="just">
              <a:lnSpc>
                <a:spcPct val="100000"/>
              </a:lnSpc>
            </a:pPr>
            <a:endParaRPr b="0" lang="it-IT" sz="1700" spc="-1" strike="noStrike">
              <a:latin typeface="Arial"/>
            </a:endParaRPr>
          </a:p>
          <a:p>
            <a:pPr algn="just">
              <a:lnSpc>
                <a:spcPct val="100000"/>
              </a:lnSpc>
            </a:pPr>
            <a:r>
              <a:rPr b="0" lang="it-IT" sz="1700" spc="-1" strike="noStrike">
                <a:solidFill>
                  <a:srgbClr val="000000"/>
                </a:solidFill>
                <a:latin typeface="Calibri"/>
                <a:ea typeface="DejaVu Sans"/>
              </a:rPr>
              <a:t>Per il 2020, al momento, il valore del FPV è di 5.333.200 ed è destinato al finanziamento del primo stralcio del nuovo polo scolastico e della Casa delle Abilità Arcobaleno, oltre alle spese di personale per la contrattazione decentrata. In occasione del riaccertamento ordinario l’importo del FPV verrà incrementato per gli impegni assunti nel 2019 ma non ancora esigibili.</a:t>
            </a:r>
            <a:endParaRPr b="0" lang="it-IT" sz="1700" spc="-1" strike="noStrike">
              <a:latin typeface="Arial"/>
            </a:endParaRPr>
          </a:p>
        </p:txBody>
      </p:sp>
    </p:spTree>
  </p:cSld>
  <p:transition spd="med">
    <p:plus/>
  </p:transition>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CustomShape 1"/>
          <p:cNvSpPr/>
          <p:nvPr/>
        </p:nvSpPr>
        <p:spPr>
          <a:xfrm>
            <a:off x="755640" y="765000"/>
            <a:ext cx="7921080" cy="1139400"/>
          </a:xfrm>
          <a:prstGeom prst="rect">
            <a:avLst/>
          </a:prstGeom>
          <a:noFill/>
          <a:ln w="9360">
            <a:noFill/>
          </a:ln>
        </p:spPr>
        <p:style>
          <a:lnRef idx="0"/>
          <a:fillRef idx="0"/>
          <a:effectRef idx="0"/>
          <a:fontRef idx="minor"/>
        </p:style>
        <p:txBody>
          <a:bodyPr lIns="90000" rIns="90000" tIns="45000" bIns="45000" anchor="b"/>
          <a:p>
            <a:pPr>
              <a:lnSpc>
                <a:spcPct val="100000"/>
              </a:lnSpc>
            </a:pPr>
            <a:r>
              <a:rPr b="0" lang="it-IT" sz="2400" spc="-1" strike="noStrike">
                <a:solidFill>
                  <a:srgbClr val="0d1f63"/>
                </a:solidFill>
                <a:latin typeface="Calibri"/>
                <a:ea typeface="DejaVu Sans"/>
              </a:rPr>
              <a:t>    </a:t>
            </a:r>
            <a:r>
              <a:rPr b="1" lang="it-IT" sz="2400" spc="-1" strike="noStrike">
                <a:solidFill>
                  <a:srgbClr val="0d1f63"/>
                </a:solidFill>
                <a:latin typeface="Calibri"/>
                <a:ea typeface="DejaVu Sans"/>
              </a:rPr>
              <a:t>Calderara</a:t>
            </a:r>
            <a:r>
              <a:rPr b="0" lang="it-IT" sz="2400" spc="-1" strike="noStrike">
                <a:solidFill>
                  <a:srgbClr val="0d1f63"/>
                </a:solidFill>
                <a:latin typeface="Calibri"/>
                <a:ea typeface="DejaVu Sans"/>
              </a:rPr>
              <a:t>: </a:t>
            </a:r>
            <a:r>
              <a:rPr b="1" lang="it-IT" sz="2400" spc="-1" strike="noStrike">
                <a:solidFill>
                  <a:srgbClr val="0d1f63"/>
                </a:solidFill>
                <a:latin typeface="Calibri"/>
                <a:ea typeface="DejaVu Sans"/>
              </a:rPr>
              <a:t>alcune dinamiche </a:t>
            </a:r>
            <a:endParaRPr b="0" lang="it-IT" sz="2400" spc="-1" strike="noStrike">
              <a:latin typeface="Arial"/>
            </a:endParaRPr>
          </a:p>
        </p:txBody>
      </p:sp>
      <p:pic>
        <p:nvPicPr>
          <p:cNvPr id="398" name="Picture 134" descr=""/>
          <p:cNvPicPr/>
          <p:nvPr/>
        </p:nvPicPr>
        <p:blipFill>
          <a:blip r:embed="rId1"/>
          <a:stretch/>
        </p:blipFill>
        <p:spPr>
          <a:xfrm>
            <a:off x="3357720" y="214200"/>
            <a:ext cx="3596760" cy="1118880"/>
          </a:xfrm>
          <a:prstGeom prst="rect">
            <a:avLst/>
          </a:prstGeom>
          <a:ln w="9360">
            <a:noFill/>
          </a:ln>
        </p:spPr>
      </p:pic>
      <p:pic>
        <p:nvPicPr>
          <p:cNvPr id="399" name="Immagine 5" descr=""/>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p:blipFill>
        <p:spPr>
          <a:xfrm>
            <a:off x="828720" y="2808000"/>
            <a:ext cx="8075160" cy="2957400"/>
          </a:xfrm>
          <a:prstGeom prst="rect">
            <a:avLst/>
          </a:prstGeom>
          <a:ln>
            <a:noFill/>
          </a:ln>
        </p:spPr>
      </p:pic>
    </p:spTree>
  </p:cSld>
  <p:transition spd="med">
    <p:plus/>
  </p:transition>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CustomShape 1"/>
          <p:cNvSpPr/>
          <p:nvPr/>
        </p:nvSpPr>
        <p:spPr>
          <a:xfrm>
            <a:off x="762120" y="732240"/>
            <a:ext cx="7921080" cy="1139400"/>
          </a:xfrm>
          <a:prstGeom prst="rect">
            <a:avLst/>
          </a:prstGeom>
          <a:noFill/>
          <a:ln w="9360">
            <a:noFill/>
          </a:ln>
        </p:spPr>
        <p:style>
          <a:lnRef idx="0"/>
          <a:fillRef idx="0"/>
          <a:effectRef idx="0"/>
          <a:fontRef idx="minor"/>
        </p:style>
        <p:txBody>
          <a:bodyPr lIns="90000" rIns="90000" tIns="45000" bIns="45000" anchor="b"/>
          <a:p>
            <a:pPr>
              <a:lnSpc>
                <a:spcPct val="100000"/>
              </a:lnSpc>
            </a:pPr>
            <a:r>
              <a:rPr b="1" lang="it-IT" sz="2400" spc="-1" strike="noStrike">
                <a:solidFill>
                  <a:srgbClr val="0d1f63"/>
                </a:solidFill>
                <a:latin typeface="Calibri"/>
                <a:ea typeface="DejaVu Sans"/>
              </a:rPr>
              <a:t>FONDO CREDITI DUBBIA ESIGIBILITA’</a:t>
            </a:r>
            <a:endParaRPr b="0" lang="it-IT" sz="2400" spc="-1" strike="noStrike">
              <a:latin typeface="Arial"/>
            </a:endParaRPr>
          </a:p>
        </p:txBody>
      </p:sp>
      <p:pic>
        <p:nvPicPr>
          <p:cNvPr id="566" name="Picture 33" descr=""/>
          <p:cNvPicPr/>
          <p:nvPr/>
        </p:nvPicPr>
        <p:blipFill>
          <a:blip r:embed="rId1"/>
          <a:stretch/>
        </p:blipFill>
        <p:spPr>
          <a:xfrm>
            <a:off x="3357720" y="214200"/>
            <a:ext cx="3596760" cy="1118880"/>
          </a:xfrm>
          <a:prstGeom prst="rect">
            <a:avLst/>
          </a:prstGeom>
          <a:ln w="9360">
            <a:noFill/>
          </a:ln>
        </p:spPr>
      </p:pic>
      <p:sp>
        <p:nvSpPr>
          <p:cNvPr id="567" name="CustomShape 2"/>
          <p:cNvSpPr/>
          <p:nvPr/>
        </p:nvSpPr>
        <p:spPr>
          <a:xfrm>
            <a:off x="857160" y="2428920"/>
            <a:ext cx="7854480" cy="3283920"/>
          </a:xfrm>
          <a:prstGeom prst="rect">
            <a:avLst/>
          </a:prstGeom>
          <a:noFill/>
          <a:ln w="9360">
            <a:noFill/>
          </a:ln>
        </p:spPr>
        <p:style>
          <a:lnRef idx="0"/>
          <a:fillRef idx="0"/>
          <a:effectRef idx="0"/>
          <a:fontRef idx="minor"/>
        </p:style>
        <p:txBody>
          <a:bodyPr lIns="90000" rIns="90000" tIns="45000" bIns="45000"/>
          <a:p>
            <a:pPr algn="just">
              <a:lnSpc>
                <a:spcPct val="100000"/>
              </a:lnSpc>
            </a:pPr>
            <a:r>
              <a:rPr b="0" lang="it-IT" sz="1400" spc="-1" strike="noStrike">
                <a:solidFill>
                  <a:srgbClr val="000000"/>
                </a:solidFill>
                <a:latin typeface="Calibri"/>
                <a:ea typeface="DejaVu Sans"/>
              </a:rPr>
              <a:t>Rappresenta un fondo (iscritto tra le spese correnti ma non impegnabile) diretto ad evitare l’utilizzo di entrate di dubbia e difficile esazione e a tutelare l’ente in caso di mancato realizzo di alcune entrate previste.</a:t>
            </a:r>
            <a:endParaRPr b="0" lang="it-IT" sz="1400" spc="-1" strike="noStrike">
              <a:latin typeface="Arial"/>
            </a:endParaRPr>
          </a:p>
          <a:p>
            <a:pPr>
              <a:lnSpc>
                <a:spcPct val="100000"/>
              </a:lnSpc>
            </a:pPr>
            <a:endParaRPr b="0" lang="it-IT" sz="1400" spc="-1" strike="noStrike">
              <a:latin typeface="Arial"/>
            </a:endParaRPr>
          </a:p>
          <a:p>
            <a:pPr algn="just">
              <a:lnSpc>
                <a:spcPct val="100000"/>
              </a:lnSpc>
            </a:pPr>
            <a:r>
              <a:rPr b="0" lang="it-IT" sz="1400" spc="-1" strike="noStrike">
                <a:solidFill>
                  <a:srgbClr val="000000"/>
                </a:solidFill>
                <a:latin typeface="Calibri"/>
                <a:ea typeface="DejaVu Sans"/>
              </a:rPr>
              <a:t>L’ammontare è determinato in relazione alla dimensione degli stanziamenti relativi ai crediti che si prevede si formeranno nell’esercizio, della loro natura e dell’andamento del fenomeno nei precedenti cinque esercizi</a:t>
            </a:r>
            <a:endParaRPr b="0" lang="it-IT" sz="1400" spc="-1" strike="noStrike">
              <a:latin typeface="Arial"/>
            </a:endParaRPr>
          </a:p>
          <a:p>
            <a:pPr algn="just">
              <a:lnSpc>
                <a:spcPct val="100000"/>
              </a:lnSpc>
            </a:pPr>
            <a:endParaRPr b="0" lang="it-IT" sz="1400" spc="-1" strike="noStrike">
              <a:latin typeface="Arial"/>
            </a:endParaRPr>
          </a:p>
          <a:p>
            <a:pPr algn="just">
              <a:lnSpc>
                <a:spcPct val="100000"/>
              </a:lnSpc>
            </a:pPr>
            <a:r>
              <a:rPr b="0" lang="it-IT" sz="1400" spc="-1" strike="noStrike">
                <a:solidFill>
                  <a:srgbClr val="000000"/>
                </a:solidFill>
                <a:latin typeface="Calibri"/>
                <a:ea typeface="DejaVu Sans"/>
              </a:rPr>
              <a:t>La scelta del livello di analisi è lasciata al singolo ente. Non richiedono l’accantonamento al fondo, in quanto considerate entrate sicure: </a:t>
            </a:r>
            <a:endParaRPr b="0" lang="it-IT" sz="1400" spc="-1" strike="noStrike">
              <a:latin typeface="Arial"/>
            </a:endParaRPr>
          </a:p>
          <a:p>
            <a:pPr marL="216000" indent="-212760" algn="just">
              <a:lnSpc>
                <a:spcPct val="100000"/>
              </a:lnSpc>
              <a:buClr>
                <a:srgbClr val="000000"/>
              </a:buClr>
              <a:buFont typeface="Wingdings" charset="2"/>
              <a:buChar char=""/>
            </a:pPr>
            <a:r>
              <a:rPr b="0" lang="it-IT" sz="1400" spc="-1" strike="noStrike">
                <a:solidFill>
                  <a:srgbClr val="000000"/>
                </a:solidFill>
                <a:latin typeface="Calibri"/>
                <a:ea typeface="DejaVu Sans"/>
              </a:rPr>
              <a:t>i trasferimenti da altre amministrazioni pubbliche in quanto entrate destinate ad essere accertate a seguito dell’assunzione dell’impegno da parte dell’amministrazione erogante; </a:t>
            </a:r>
            <a:endParaRPr b="0" lang="it-IT" sz="1400" spc="-1" strike="noStrike">
              <a:latin typeface="Arial"/>
            </a:endParaRPr>
          </a:p>
          <a:p>
            <a:pPr marL="216000" indent="-212760" algn="just">
              <a:lnSpc>
                <a:spcPct val="100000"/>
              </a:lnSpc>
              <a:buClr>
                <a:srgbClr val="000000"/>
              </a:buClr>
              <a:buFont typeface="Wingdings" charset="2"/>
              <a:buChar char=""/>
            </a:pPr>
            <a:r>
              <a:rPr b="0" lang="it-IT" sz="1400" spc="-1" strike="noStrike">
                <a:solidFill>
                  <a:srgbClr val="000000"/>
                </a:solidFill>
                <a:latin typeface="Calibri"/>
                <a:ea typeface="DejaVu Sans"/>
              </a:rPr>
              <a:t>i crediti assistiti da fidejussione;</a:t>
            </a:r>
            <a:endParaRPr b="0" lang="it-IT" sz="1400" spc="-1" strike="noStrike">
              <a:latin typeface="Arial"/>
            </a:endParaRPr>
          </a:p>
          <a:p>
            <a:pPr marL="216000" indent="-212760" algn="just">
              <a:lnSpc>
                <a:spcPct val="100000"/>
              </a:lnSpc>
              <a:buClr>
                <a:srgbClr val="000000"/>
              </a:buClr>
              <a:buFont typeface="Wingdings" charset="2"/>
              <a:buChar char=""/>
            </a:pPr>
            <a:r>
              <a:rPr b="0" lang="it-IT" sz="1400" spc="-1" strike="noStrike">
                <a:solidFill>
                  <a:srgbClr val="000000"/>
                </a:solidFill>
                <a:latin typeface="Calibri"/>
                <a:ea typeface="DejaVu Sans"/>
              </a:rPr>
              <a:t>le entrate tributarie che, sulla base dei nuovi principi, sono accertate per cassa; </a:t>
            </a:r>
            <a:endParaRPr b="0" lang="it-IT" sz="1400" spc="-1" strike="noStrike">
              <a:latin typeface="Arial"/>
            </a:endParaRPr>
          </a:p>
          <a:p>
            <a:pPr marL="216000" indent="-212760" algn="just">
              <a:lnSpc>
                <a:spcPct val="100000"/>
              </a:lnSpc>
              <a:buClr>
                <a:srgbClr val="000000"/>
              </a:buClr>
              <a:buFont typeface="Wingdings" charset="2"/>
              <a:buChar char=""/>
            </a:pPr>
            <a:r>
              <a:rPr b="0" lang="it-IT" sz="1400" spc="-1" strike="noStrike">
                <a:solidFill>
                  <a:srgbClr val="000000"/>
                </a:solidFill>
                <a:latin typeface="Calibri"/>
                <a:ea typeface="DejaVu Sans"/>
              </a:rPr>
              <a:t>le entrate riscosse per conto di altro ente da versare al beneficiario.</a:t>
            </a:r>
            <a:endParaRPr b="0" lang="it-IT" sz="1400" spc="-1" strike="noStrike">
              <a:latin typeface="Arial"/>
            </a:endParaRPr>
          </a:p>
        </p:txBody>
      </p:sp>
      <p:sp>
        <p:nvSpPr>
          <p:cNvPr id="568" name="CustomShape 3"/>
          <p:cNvSpPr/>
          <p:nvPr/>
        </p:nvSpPr>
        <p:spPr>
          <a:xfrm>
            <a:off x="1571760" y="6000840"/>
            <a:ext cx="6783120" cy="56808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it-IT" sz="1800" spc="-1" strike="noStrike">
                <a:solidFill>
                  <a:srgbClr val="ffffff"/>
                </a:solidFill>
                <a:latin typeface="Calibri"/>
                <a:ea typeface="DejaVu Sans"/>
              </a:rPr>
              <a:t>FCDE PER CALDERARA 630.000,00€</a:t>
            </a:r>
            <a:endParaRPr b="0" lang="it-IT" sz="1800" spc="-1" strike="noStrike">
              <a:latin typeface="Arial"/>
            </a:endParaRPr>
          </a:p>
        </p:txBody>
      </p:sp>
    </p:spTree>
  </p:cSld>
  <p:transition spd="med">
    <p:plus/>
  </p:transition>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CustomShape 1"/>
          <p:cNvSpPr/>
          <p:nvPr/>
        </p:nvSpPr>
        <p:spPr>
          <a:xfrm>
            <a:off x="755640" y="1197000"/>
            <a:ext cx="8384760" cy="704520"/>
          </a:xfrm>
          <a:prstGeom prst="rect">
            <a:avLst/>
          </a:prstGeom>
          <a:noFill/>
          <a:ln w="9360">
            <a:noFill/>
          </a:ln>
        </p:spPr>
        <p:style>
          <a:lnRef idx="0"/>
          <a:fillRef idx="0"/>
          <a:effectRef idx="0"/>
          <a:fontRef idx="minor"/>
        </p:style>
        <p:txBody>
          <a:bodyPr lIns="90000" rIns="90000" tIns="45000" bIns="45000" anchor="b"/>
          <a:p>
            <a:pPr>
              <a:lnSpc>
                <a:spcPct val="100000"/>
              </a:lnSpc>
            </a:pPr>
            <a:r>
              <a:rPr b="1" lang="it-IT" sz="2400" spc="-1" strike="noStrike">
                <a:solidFill>
                  <a:srgbClr val="0d1f63"/>
                </a:solidFill>
                <a:latin typeface="Calibri"/>
                <a:ea typeface="DejaVu Sans"/>
              </a:rPr>
              <a:t>Composizione delle spese previsione 2020</a:t>
            </a:r>
            <a:endParaRPr b="0" lang="it-IT" sz="2400" spc="-1" strike="noStrike">
              <a:latin typeface="Arial"/>
            </a:endParaRPr>
          </a:p>
        </p:txBody>
      </p:sp>
      <p:graphicFrame>
        <p:nvGraphicFramePr>
          <p:cNvPr id="570" name="Table 2"/>
          <p:cNvGraphicFramePr/>
          <p:nvPr/>
        </p:nvGraphicFramePr>
        <p:xfrm>
          <a:off x="1214280" y="2428920"/>
          <a:ext cx="6928920" cy="4142520"/>
        </p:xfrm>
        <a:graphic>
          <a:graphicData uri="http://schemas.openxmlformats.org/drawingml/2006/table">
            <a:tbl>
              <a:tblPr/>
              <a:tblGrid>
                <a:gridCol w="3458880"/>
                <a:gridCol w="1536120"/>
                <a:gridCol w="1934280"/>
              </a:tblGrid>
              <a:tr h="774000">
                <a:tc gridSpan="2">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hMerge="1">
                  <a:tcPr>
                    <a:solidFill>
                      <a:srgbClr val="729fcf"/>
                    </a:solidFill>
                  </a:tcPr>
                </a:tc>
                <a:tc>
                  <a:txBody>
                    <a:bodyPr lIns="90000" rIns="90000"/>
                    <a:p>
                      <a:pPr algn="r">
                        <a:lnSpc>
                          <a:spcPct val="100000"/>
                        </a:lnSpc>
                      </a:pPr>
                      <a:r>
                        <a:rPr b="1" lang="it-IT" sz="1600" spc="-1" strike="noStrike">
                          <a:solidFill>
                            <a:srgbClr val="000000"/>
                          </a:solidFill>
                          <a:latin typeface="Calibri"/>
                        </a:rPr>
                        <a:t>BILANCIO 2020</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700560">
                <a:tc>
                  <a:txBody>
                    <a:bodyPr lIns="90000" rIns="90000"/>
                    <a:p>
                      <a:pPr>
                        <a:lnSpc>
                          <a:spcPct val="100000"/>
                        </a:lnSpc>
                      </a:pPr>
                      <a:r>
                        <a:rPr b="0" lang="it-IT" sz="1600" spc="-1" strike="noStrike">
                          <a:solidFill>
                            <a:srgbClr val="000000"/>
                          </a:solidFill>
                          <a:latin typeface="Calibri"/>
                        </a:rPr>
                        <a:t>DISAVANZO DI AMMINISTRAZIONE</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r">
                        <a:lnSpc>
                          <a:spcPct val="100000"/>
                        </a:lnSpc>
                      </a:pPr>
                      <a:r>
                        <a:rPr b="1" lang="it-IT" sz="1600" spc="-1" strike="noStrike">
                          <a:solidFill>
                            <a:srgbClr val="000000"/>
                          </a:solidFill>
                          <a:latin typeface="Calibri"/>
                          <a:ea typeface="DejaVu Sans"/>
                        </a:rPr>
                        <a:t>                  </a:t>
                      </a:r>
                      <a:r>
                        <a:rPr b="1" lang="it-IT" sz="1600" spc="-1" strike="noStrike">
                          <a:solidFill>
                            <a:srgbClr val="000000"/>
                          </a:solidFill>
                          <a:latin typeface="Calibri"/>
                          <a:ea typeface="DejaVu Sans"/>
                        </a:rPr>
                        <a:t>0,00</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r>
              <a:tr h="459720">
                <a:tc>
                  <a:txBody>
                    <a:bodyPr lIns="90000" rIns="90000"/>
                    <a:p>
                      <a:pPr>
                        <a:lnSpc>
                          <a:spcPct val="100000"/>
                        </a:lnSpc>
                      </a:pPr>
                      <a:r>
                        <a:rPr b="0" lang="it-IT" sz="1600" spc="-1" strike="noStrike">
                          <a:solidFill>
                            <a:srgbClr val="000000"/>
                          </a:solidFill>
                          <a:latin typeface="Calibri"/>
                        </a:rPr>
                        <a:t>SPESE CORRENTI</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nSpc>
                          <a:spcPct val="100000"/>
                        </a:lnSpc>
                      </a:pPr>
                      <a:r>
                        <a:rPr b="0" lang="it-IT" sz="1600" spc="-1" strike="noStrike">
                          <a:solidFill>
                            <a:srgbClr val="000000"/>
                          </a:solidFill>
                          <a:latin typeface="Calibri"/>
                        </a:rPr>
                        <a:t>TITOLO 1</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1" lang="it-IT" sz="1600" spc="-1" strike="noStrike">
                          <a:solidFill>
                            <a:srgbClr val="000000"/>
                          </a:solidFill>
                          <a:latin typeface="Calibri"/>
                          <a:ea typeface="DejaVu Sans"/>
                        </a:rPr>
                        <a:t>11.918.745,00</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403560">
                <a:tc>
                  <a:txBody>
                    <a:bodyPr lIns="90000" rIns="90000"/>
                    <a:p>
                      <a:pPr>
                        <a:lnSpc>
                          <a:spcPct val="100000"/>
                        </a:lnSpc>
                      </a:pPr>
                      <a:r>
                        <a:rPr b="0" lang="it-IT" sz="1600" spc="-1" strike="noStrike">
                          <a:solidFill>
                            <a:srgbClr val="000000"/>
                          </a:solidFill>
                          <a:latin typeface="Calibri"/>
                        </a:rPr>
                        <a:t>SPESE CONTO CAPITALE</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nSpc>
                          <a:spcPct val="100000"/>
                        </a:lnSpc>
                      </a:pPr>
                      <a:r>
                        <a:rPr b="0" lang="it-IT" sz="1600" spc="-1" strike="noStrike">
                          <a:solidFill>
                            <a:srgbClr val="000000"/>
                          </a:solidFill>
                          <a:latin typeface="Calibri"/>
                        </a:rPr>
                        <a:t>TITOLO 2</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r">
                        <a:lnSpc>
                          <a:spcPct val="100000"/>
                        </a:lnSpc>
                      </a:pPr>
                      <a:r>
                        <a:rPr b="1" lang="it-IT" sz="1600" spc="-1" strike="noStrike">
                          <a:solidFill>
                            <a:srgbClr val="000000"/>
                          </a:solidFill>
                          <a:latin typeface="Calibri"/>
                          <a:ea typeface="DejaVu Sans"/>
                        </a:rPr>
                        <a:t>9.536.197,00</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r>
              <a:tr h="563400">
                <a:tc>
                  <a:txBody>
                    <a:bodyPr lIns="90000" rIns="90000"/>
                    <a:p>
                      <a:pPr>
                        <a:lnSpc>
                          <a:spcPct val="100000"/>
                        </a:lnSpc>
                      </a:pPr>
                      <a:r>
                        <a:rPr b="0" lang="it-IT" sz="1600" spc="-1" strike="noStrike">
                          <a:solidFill>
                            <a:srgbClr val="000000"/>
                          </a:solidFill>
                          <a:latin typeface="Calibri"/>
                        </a:rPr>
                        <a:t>RIMBORSO DI PRESTITI</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nSpc>
                          <a:spcPct val="100000"/>
                        </a:lnSpc>
                      </a:pPr>
                      <a:r>
                        <a:rPr b="0" lang="it-IT" sz="1600" spc="-1" strike="noStrike">
                          <a:solidFill>
                            <a:srgbClr val="000000"/>
                          </a:solidFill>
                          <a:latin typeface="Calibri"/>
                        </a:rPr>
                        <a:t>TITOLO 4</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1" lang="it-IT" sz="1600" spc="-1" strike="noStrike">
                          <a:solidFill>
                            <a:srgbClr val="000000"/>
                          </a:solidFill>
                          <a:latin typeface="Calibri"/>
                          <a:ea typeface="DejaVu Sans"/>
                        </a:rPr>
                        <a:t>63.250,00</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833760">
                <a:tc>
                  <a:txBody>
                    <a:bodyPr lIns="90000" rIns="90000"/>
                    <a:p>
                      <a:pPr>
                        <a:lnSpc>
                          <a:spcPct val="100000"/>
                        </a:lnSpc>
                      </a:pPr>
                      <a:r>
                        <a:rPr b="0" lang="it-IT" sz="1600" spc="-1" strike="noStrike">
                          <a:solidFill>
                            <a:srgbClr val="000000"/>
                          </a:solidFill>
                          <a:latin typeface="Calibri"/>
                        </a:rPr>
                        <a:t>PER CONTO TERZI E PARTITE DI GIRO</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nSpc>
                          <a:spcPct val="100000"/>
                        </a:lnSpc>
                      </a:pPr>
                      <a:r>
                        <a:rPr b="0" lang="it-IT" sz="1600" spc="-1" strike="noStrike">
                          <a:solidFill>
                            <a:srgbClr val="000000"/>
                          </a:solidFill>
                          <a:latin typeface="Calibri"/>
                        </a:rPr>
                        <a:t>TITOLO 7</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c>
                  <a:txBody>
                    <a:bodyPr lIns="90000" rIns="90000"/>
                    <a:p>
                      <a:pPr algn="r">
                        <a:lnSpc>
                          <a:spcPct val="100000"/>
                        </a:lnSpc>
                      </a:pPr>
                      <a:r>
                        <a:rPr b="1" lang="it-IT" sz="1600" spc="-1" strike="noStrike">
                          <a:solidFill>
                            <a:srgbClr val="000000"/>
                          </a:solidFill>
                          <a:latin typeface="Calibri"/>
                          <a:ea typeface="DejaVu Sans"/>
                        </a:rPr>
                        <a:t>3.380.000,00</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99"/>
                    </a:solidFill>
                  </a:tcPr>
                </a:tc>
              </a:tr>
              <a:tr h="407880">
                <a:tc>
                  <a:txBody>
                    <a:bodyPr lIns="90000" rIns="90000"/>
                    <a:p>
                      <a:pPr>
                        <a:lnSpc>
                          <a:spcPct val="100000"/>
                        </a:lnSpc>
                      </a:pPr>
                      <a:r>
                        <a:rPr b="1" lang="it-IT" sz="1600" spc="-1" strike="noStrike">
                          <a:solidFill>
                            <a:srgbClr val="000000"/>
                          </a:solidFill>
                          <a:latin typeface="Calibri"/>
                        </a:rPr>
                        <a:t>TOTALE</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lIns="90000" rIns="90000"/>
                    <a:p>
                      <a:pPr algn="r">
                        <a:lnSpc>
                          <a:spcPct val="100000"/>
                        </a:lnSpc>
                      </a:pPr>
                      <a:r>
                        <a:rPr b="1" lang="it-IT" sz="1600" spc="-1" strike="noStrike">
                          <a:solidFill>
                            <a:srgbClr val="000000"/>
                          </a:solidFill>
                          <a:latin typeface="Calibri"/>
                        </a:rPr>
                        <a:t>24.898.192,00</a:t>
                      </a:r>
                      <a:endParaRPr b="0" lang="it-IT"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bl>
          </a:graphicData>
        </a:graphic>
      </p:graphicFrame>
      <p:pic>
        <p:nvPicPr>
          <p:cNvPr id="571" name="Picture 18" descr=""/>
          <p:cNvPicPr/>
          <p:nvPr/>
        </p:nvPicPr>
        <p:blipFill>
          <a:blip r:embed="rId1"/>
          <a:stretch/>
        </p:blipFill>
        <p:spPr>
          <a:xfrm>
            <a:off x="3357720" y="214200"/>
            <a:ext cx="3596760" cy="1118880"/>
          </a:xfrm>
          <a:prstGeom prst="rect">
            <a:avLst/>
          </a:prstGeom>
          <a:ln w="9360">
            <a:noFill/>
          </a:ln>
        </p:spPr>
      </p:pic>
    </p:spTree>
  </p:cSld>
  <p:transition spd="med">
    <p:plus/>
  </p:transition>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2" name="CustomShape 1"/>
          <p:cNvSpPr/>
          <p:nvPr/>
        </p:nvSpPr>
        <p:spPr>
          <a:xfrm>
            <a:off x="838080" y="2362320"/>
            <a:ext cx="7689600" cy="3720600"/>
          </a:xfrm>
          <a:prstGeom prst="rect">
            <a:avLst/>
          </a:prstGeom>
          <a:noFill/>
          <a:ln w="9360">
            <a:noFill/>
          </a:ln>
        </p:spPr>
        <p:style>
          <a:lnRef idx="0"/>
          <a:fillRef idx="0"/>
          <a:effectRef idx="0"/>
          <a:fontRef idx="minor"/>
        </p:style>
        <p:txBody>
          <a:bodyPr lIns="90000" rIns="90000" tIns="45000" bIns="45000"/>
          <a:p>
            <a:endParaRPr b="0" lang="it-IT" sz="1800" spc="-1" strike="noStrike">
              <a:latin typeface="Arial"/>
            </a:endParaRPr>
          </a:p>
          <a:p>
            <a:pPr marL="343080" indent="-339120" algn="ctr">
              <a:lnSpc>
                <a:spcPct val="100000"/>
              </a:lnSpc>
            </a:pPr>
            <a:endParaRPr b="0" lang="it-IT" sz="1800" spc="-1" strike="noStrike">
              <a:latin typeface="Arial"/>
            </a:endParaRPr>
          </a:p>
          <a:p>
            <a:pPr marL="343080" indent="-339120" algn="ctr">
              <a:lnSpc>
                <a:spcPct val="100000"/>
              </a:lnSpc>
            </a:pPr>
            <a:endParaRPr b="0" lang="it-IT" sz="1800" spc="-1" strike="noStrike">
              <a:latin typeface="Arial"/>
            </a:endParaRPr>
          </a:p>
          <a:p>
            <a:pPr marL="343080" indent="-339120" algn="ctr">
              <a:lnSpc>
                <a:spcPct val="100000"/>
              </a:lnSpc>
            </a:pPr>
            <a:endParaRPr b="0" lang="it-IT" sz="1800" spc="-1" strike="noStrike">
              <a:latin typeface="Arial"/>
            </a:endParaRPr>
          </a:p>
          <a:p>
            <a:pPr marL="343080" indent="-339120" algn="ctr">
              <a:lnSpc>
                <a:spcPct val="100000"/>
              </a:lnSpc>
            </a:pPr>
            <a:endParaRPr b="0" lang="it-IT" sz="1800" spc="-1" strike="noStrike">
              <a:latin typeface="Arial"/>
            </a:endParaRPr>
          </a:p>
          <a:p>
            <a:pPr marL="343080" indent="-339120" algn="ctr">
              <a:lnSpc>
                <a:spcPct val="100000"/>
              </a:lnSpc>
            </a:pPr>
            <a:endParaRPr b="0" lang="it-IT" sz="1800" spc="-1" strike="noStrike">
              <a:latin typeface="Arial"/>
            </a:endParaRPr>
          </a:p>
          <a:p>
            <a:pPr marL="343080" indent="-339120" algn="ctr">
              <a:lnSpc>
                <a:spcPct val="100000"/>
              </a:lnSpc>
            </a:pPr>
            <a:endParaRPr b="0" lang="it-IT" sz="1800" spc="-1" strike="noStrike">
              <a:latin typeface="Arial"/>
            </a:endParaRPr>
          </a:p>
          <a:p>
            <a:pPr marL="343080" indent="-339120" algn="ctr">
              <a:lnSpc>
                <a:spcPct val="100000"/>
              </a:lnSpc>
            </a:pPr>
            <a:r>
              <a:rPr b="1" lang="it-IT" sz="2800" spc="-1" strike="noStrike">
                <a:solidFill>
                  <a:srgbClr val="0033cc"/>
                </a:solidFill>
                <a:latin typeface="Calibri"/>
                <a:ea typeface="DejaVu Sans"/>
              </a:rPr>
              <a:t>	</a:t>
            </a:r>
            <a:r>
              <a:rPr b="1" lang="it-IT" sz="2800" spc="-1" strike="noStrike">
                <a:solidFill>
                  <a:srgbClr val="0033cc"/>
                </a:solidFill>
                <a:latin typeface="Calibri"/>
                <a:ea typeface="DejaVu Sans"/>
              </a:rPr>
              <a:t>	</a:t>
            </a:r>
            <a:r>
              <a:rPr b="1" lang="it-IT" sz="2800" spc="-1" strike="noStrike">
                <a:solidFill>
                  <a:srgbClr val="0033cc"/>
                </a:solidFill>
                <a:latin typeface="Calibri"/>
                <a:ea typeface="DejaVu Sans"/>
              </a:rPr>
              <a:t>	</a:t>
            </a:r>
            <a:r>
              <a:rPr b="1" lang="it-IT" sz="2800" spc="-1" strike="noStrike">
                <a:solidFill>
                  <a:srgbClr val="0033cc"/>
                </a:solidFill>
                <a:latin typeface="Calibri"/>
                <a:ea typeface="DejaVu Sans"/>
              </a:rPr>
              <a:t>	</a:t>
            </a:r>
            <a:r>
              <a:rPr b="1" lang="it-IT" sz="2800" spc="-1" strike="noStrike">
                <a:solidFill>
                  <a:srgbClr val="0033cc"/>
                </a:solidFill>
                <a:latin typeface="Calibri"/>
                <a:ea typeface="DejaVu Sans"/>
              </a:rPr>
              <a:t>	</a:t>
            </a:r>
            <a:r>
              <a:rPr b="1" lang="it-IT" sz="2800" spc="-1" strike="noStrike">
                <a:solidFill>
                  <a:srgbClr val="0033cc"/>
                </a:solidFill>
                <a:latin typeface="Calibri"/>
                <a:ea typeface="DejaVu Sans"/>
              </a:rPr>
              <a:t>	</a:t>
            </a:r>
            <a:endParaRPr b="0" lang="it-IT" sz="2800" spc="-1" strike="noStrike">
              <a:latin typeface="Arial"/>
            </a:endParaRPr>
          </a:p>
          <a:p>
            <a:pPr marL="343080" indent="-339120" algn="ctr">
              <a:lnSpc>
                <a:spcPct val="100000"/>
              </a:lnSpc>
            </a:pPr>
            <a:endParaRPr b="0" lang="it-IT" sz="2800" spc="-1" strike="noStrike">
              <a:latin typeface="Arial"/>
            </a:endParaRPr>
          </a:p>
          <a:p>
            <a:pPr marL="343080" indent="-339120" algn="ctr">
              <a:lnSpc>
                <a:spcPct val="100000"/>
              </a:lnSpc>
            </a:pPr>
            <a:endParaRPr b="0" lang="it-IT" sz="2800" spc="-1" strike="noStrike">
              <a:latin typeface="Arial"/>
            </a:endParaRPr>
          </a:p>
          <a:p>
            <a:pPr marL="343080" indent="-339120" algn="ctr">
              <a:lnSpc>
                <a:spcPct val="100000"/>
              </a:lnSpc>
            </a:pPr>
            <a:r>
              <a:rPr b="1" lang="it-IT" sz="2800" spc="-1" strike="noStrike">
                <a:solidFill>
                  <a:srgbClr val="0033cc"/>
                </a:solidFill>
                <a:latin typeface="Calibri"/>
                <a:ea typeface="DejaVu Sans"/>
              </a:rPr>
              <a:t>	</a:t>
            </a:r>
            <a:r>
              <a:rPr b="1" lang="it-IT" sz="2800" spc="-1" strike="noStrike">
                <a:solidFill>
                  <a:srgbClr val="0033cc"/>
                </a:solidFill>
                <a:latin typeface="Calibri"/>
                <a:ea typeface="DejaVu Sans"/>
              </a:rPr>
              <a:t>	</a:t>
            </a:r>
            <a:r>
              <a:rPr b="1" lang="it-IT" sz="2800" spc="-1" strike="noStrike">
                <a:solidFill>
                  <a:srgbClr val="0033cc"/>
                </a:solidFill>
                <a:latin typeface="Calibri"/>
                <a:ea typeface="DejaVu Sans"/>
              </a:rPr>
              <a:t>	</a:t>
            </a:r>
            <a:r>
              <a:rPr b="1" lang="it-IT" sz="2800" spc="-1" strike="noStrike">
                <a:solidFill>
                  <a:srgbClr val="0033cc"/>
                </a:solidFill>
                <a:latin typeface="Calibri"/>
                <a:ea typeface="DejaVu Sans"/>
              </a:rPr>
              <a:t>	</a:t>
            </a:r>
            <a:r>
              <a:rPr b="1" lang="it-IT" sz="2800" spc="-1" strike="noStrike">
                <a:solidFill>
                  <a:srgbClr val="0033cc"/>
                </a:solidFill>
                <a:latin typeface="Calibri"/>
                <a:ea typeface="DejaVu Sans"/>
              </a:rPr>
              <a:t>	</a:t>
            </a:r>
            <a:r>
              <a:rPr b="1" lang="it-IT" sz="2800" spc="-1" strike="noStrike">
                <a:solidFill>
                  <a:srgbClr val="0033cc"/>
                </a:solidFill>
                <a:latin typeface="Calibri"/>
                <a:ea typeface="DejaVu Sans"/>
              </a:rPr>
              <a:t>	</a:t>
            </a:r>
            <a:r>
              <a:rPr b="1" lang="it-IT" sz="2800" spc="-1" strike="noStrike">
                <a:solidFill>
                  <a:srgbClr val="0033cc"/>
                </a:solidFill>
                <a:latin typeface="Calibri"/>
                <a:ea typeface="DejaVu Sans"/>
              </a:rPr>
              <a:t>	</a:t>
            </a:r>
            <a:r>
              <a:rPr b="1" lang="it-IT" sz="2800" spc="-1" strike="noStrike">
                <a:solidFill>
                  <a:srgbClr val="0033cc"/>
                </a:solidFill>
                <a:latin typeface="Calibri"/>
                <a:ea typeface="DejaVu Sans"/>
              </a:rPr>
              <a:t>	</a:t>
            </a:r>
            <a:r>
              <a:rPr b="1" lang="it-IT" sz="2800" spc="-1" strike="noStrike">
                <a:solidFill>
                  <a:srgbClr val="0033cc"/>
                </a:solidFill>
                <a:latin typeface="Calibri"/>
                <a:ea typeface="DejaVu Sans"/>
              </a:rPr>
              <a:t>	</a:t>
            </a:r>
            <a:r>
              <a:rPr b="1" lang="it-IT" sz="2800" spc="-1" strike="noStrike">
                <a:solidFill>
                  <a:srgbClr val="0033cc"/>
                </a:solidFill>
                <a:latin typeface="Calibri"/>
                <a:ea typeface="DejaVu Sans"/>
              </a:rPr>
              <a:t>	</a:t>
            </a:r>
            <a:r>
              <a:rPr b="1" lang="it-IT" sz="2800" spc="-1" strike="noStrike">
                <a:solidFill>
                  <a:srgbClr val="0033cc"/>
                </a:solidFill>
                <a:latin typeface="Calibri"/>
                <a:ea typeface="DejaVu Sans"/>
              </a:rPr>
              <a:t>Fine presentazione</a:t>
            </a:r>
            <a:endParaRPr b="0" lang="it-IT" sz="2800" spc="-1" strike="noStrike">
              <a:latin typeface="Arial"/>
            </a:endParaRPr>
          </a:p>
          <a:p>
            <a:pPr marL="343080" indent="-339120" algn="ctr">
              <a:lnSpc>
                <a:spcPct val="100000"/>
              </a:lnSpc>
            </a:pPr>
            <a:endParaRPr b="0" lang="it-IT" sz="2800" spc="-1" strike="noStrike">
              <a:latin typeface="Arial"/>
            </a:endParaRPr>
          </a:p>
          <a:p>
            <a:pPr marL="343080" indent="-339120" algn="ctr">
              <a:lnSpc>
                <a:spcPct val="100000"/>
              </a:lnSpc>
            </a:pPr>
            <a:endParaRPr b="0" lang="it-IT" sz="2800" spc="-1" strike="noStrike">
              <a:latin typeface="Arial"/>
            </a:endParaRPr>
          </a:p>
        </p:txBody>
      </p:sp>
      <p:sp>
        <p:nvSpPr>
          <p:cNvPr id="573" name="CustomShape 2"/>
          <p:cNvSpPr/>
          <p:nvPr/>
        </p:nvSpPr>
        <p:spPr>
          <a:xfrm>
            <a:off x="2143080" y="2643120"/>
            <a:ext cx="5685840" cy="2012400"/>
          </a:xfrm>
          <a:prstGeom prst="cloudCallout">
            <a:avLst>
              <a:gd name="adj1" fmla="val -34625"/>
              <a:gd name="adj2" fmla="val 88819"/>
            </a:avLst>
          </a:prstGeom>
          <a:solidFill>
            <a:schemeClr val="accent1">
              <a:lumMod val="20000"/>
              <a:lumOff val="80000"/>
            </a:schemeClr>
          </a:solidFill>
          <a:ln w="9360">
            <a:solidFill>
              <a:schemeClr val="accent1">
                <a:lumMod val="20000"/>
                <a:lumOff val="80000"/>
              </a:schemeClr>
            </a:solidFill>
            <a:round/>
          </a:ln>
        </p:spPr>
        <p:style>
          <a:lnRef idx="0"/>
          <a:fillRef idx="0"/>
          <a:effectRef idx="0"/>
          <a:fontRef idx="minor"/>
        </p:style>
        <p:txBody>
          <a:bodyPr lIns="90000" rIns="90000" tIns="45000" bIns="45000"/>
          <a:p>
            <a:pPr algn="ctr">
              <a:lnSpc>
                <a:spcPct val="100000"/>
              </a:lnSpc>
            </a:pPr>
            <a:endParaRPr b="0" lang="it-IT" sz="1800" spc="-1" strike="noStrike">
              <a:latin typeface="Arial"/>
            </a:endParaRPr>
          </a:p>
          <a:p>
            <a:pPr algn="ctr">
              <a:lnSpc>
                <a:spcPct val="100000"/>
              </a:lnSpc>
            </a:pPr>
            <a:r>
              <a:rPr b="0" lang="it-IT" sz="2400" spc="-1" strike="noStrike">
                <a:solidFill>
                  <a:srgbClr val="000000"/>
                </a:solidFill>
                <a:latin typeface="Calibri"/>
                <a:ea typeface="DejaVu Sans"/>
              </a:rPr>
              <a:t>Ci vediamo in Commissione </a:t>
            </a:r>
            <a:endParaRPr b="0" lang="it-IT" sz="2400" spc="-1" strike="noStrike">
              <a:latin typeface="Arial"/>
            </a:endParaRPr>
          </a:p>
          <a:p>
            <a:pPr algn="ctr">
              <a:lnSpc>
                <a:spcPct val="100000"/>
              </a:lnSpc>
            </a:pPr>
            <a:r>
              <a:rPr b="0" lang="it-IT" sz="2400" spc="-1" strike="noStrike">
                <a:solidFill>
                  <a:srgbClr val="000000"/>
                </a:solidFill>
                <a:latin typeface="Calibri"/>
                <a:ea typeface="DejaVu Sans"/>
              </a:rPr>
              <a:t>Bilancio</a:t>
            </a:r>
            <a:endParaRPr b="0" lang="it-IT" sz="2400" spc="-1" strike="noStrike">
              <a:latin typeface="Arial"/>
            </a:endParaRPr>
          </a:p>
        </p:txBody>
      </p:sp>
      <p:pic>
        <p:nvPicPr>
          <p:cNvPr id="574" name="Picture 7" descr=""/>
          <p:cNvPicPr/>
          <p:nvPr/>
        </p:nvPicPr>
        <p:blipFill>
          <a:blip r:embed="rId1"/>
          <a:stretch/>
        </p:blipFill>
        <p:spPr>
          <a:xfrm>
            <a:off x="3357720" y="214200"/>
            <a:ext cx="3596760" cy="1118880"/>
          </a:xfrm>
          <a:prstGeom prst="rect">
            <a:avLst/>
          </a:prstGeom>
          <a:ln w="9360">
            <a:noFill/>
          </a:ln>
        </p:spPr>
      </p:pic>
    </p:spTree>
  </p:cSld>
  <p:transition spd="med">
    <p:plus/>
  </p:transition>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0" name="Immagine 1" descr=""/>
          <p:cNvPicPr/>
          <p:nvPr/>
        </p:nvPicPr>
        <p:blipFill>
          <a:blip r:embed="rId1">
            <a:extLst>
              <a:ext uri="{BEBA8EAE-BF5A-486C-A8C5-ECC9F3942E4B}">
                <a14:imgProps xmlns:a14="http://schemas.microsoft.com/office/drawing/2010/main">
                  <a14:imgLayer r:embed="rId2">
                    <a14:imgEffect>
                      <a14:brightnessContrast contrast="-40000"/>
                    </a14:imgEffect>
                  </a14:imgLayer>
                </a14:imgProps>
              </a:ext>
            </a:extLst>
          </a:blip>
          <a:stretch/>
        </p:blipFill>
        <p:spPr>
          <a:xfrm>
            <a:off x="838080" y="3456000"/>
            <a:ext cx="8227440" cy="2098080"/>
          </a:xfrm>
          <a:prstGeom prst="rect">
            <a:avLst/>
          </a:prstGeom>
          <a:ln>
            <a:noFill/>
          </a:ln>
        </p:spPr>
      </p:pic>
      <p:sp>
        <p:nvSpPr>
          <p:cNvPr id="401" name="CustomShape 1"/>
          <p:cNvSpPr/>
          <p:nvPr/>
        </p:nvSpPr>
        <p:spPr>
          <a:xfrm>
            <a:off x="792000" y="1439640"/>
            <a:ext cx="4236120" cy="432000"/>
          </a:xfrm>
          <a:prstGeom prst="rect">
            <a:avLst/>
          </a:prstGeom>
          <a:noFill/>
          <a:ln>
            <a:noFill/>
          </a:ln>
        </p:spPr>
        <p:style>
          <a:lnRef idx="0"/>
          <a:fillRef idx="0"/>
          <a:effectRef idx="0"/>
          <a:fontRef idx="minor"/>
        </p:style>
        <p:txBody>
          <a:bodyPr lIns="90000" rIns="90000" tIns="45000" bIns="45000"/>
          <a:p>
            <a:pPr>
              <a:lnSpc>
                <a:spcPct val="100000"/>
              </a:lnSpc>
            </a:pPr>
            <a:r>
              <a:rPr b="0" lang="it-IT" sz="2400" spc="-1" strike="noStrike">
                <a:solidFill>
                  <a:srgbClr val="0d1f63"/>
                </a:solidFill>
                <a:latin typeface="Calibri"/>
                <a:ea typeface="DejaVu Sans"/>
              </a:rPr>
              <a:t>    </a:t>
            </a:r>
            <a:r>
              <a:rPr b="1" lang="it-IT" sz="2400" spc="-1" strike="noStrike">
                <a:solidFill>
                  <a:srgbClr val="0d1f63"/>
                </a:solidFill>
                <a:latin typeface="Calibri"/>
                <a:ea typeface="DejaVu Sans"/>
              </a:rPr>
              <a:t>Calderara</a:t>
            </a:r>
            <a:r>
              <a:rPr b="0" lang="it-IT" sz="2400" spc="-1" strike="noStrike">
                <a:solidFill>
                  <a:srgbClr val="0d1f63"/>
                </a:solidFill>
                <a:latin typeface="Calibri"/>
                <a:ea typeface="DejaVu Sans"/>
              </a:rPr>
              <a:t>: </a:t>
            </a:r>
            <a:r>
              <a:rPr b="1" lang="it-IT" sz="2400" spc="-1" strike="noStrike">
                <a:solidFill>
                  <a:srgbClr val="0d1f63"/>
                </a:solidFill>
                <a:latin typeface="Calibri"/>
                <a:ea typeface="DejaVu Sans"/>
              </a:rPr>
              <a:t>alcune dinamiche </a:t>
            </a:r>
            <a:endParaRPr b="0" lang="it-IT" sz="2400" spc="-1" strike="noStrike">
              <a:latin typeface="Arial"/>
            </a:endParaRPr>
          </a:p>
        </p:txBody>
      </p:sp>
      <p:pic>
        <p:nvPicPr>
          <p:cNvPr id="402" name="Picture 134" descr=""/>
          <p:cNvPicPr/>
          <p:nvPr/>
        </p:nvPicPr>
        <p:blipFill>
          <a:blip r:embed="rId3"/>
          <a:stretch/>
        </p:blipFill>
        <p:spPr>
          <a:xfrm>
            <a:off x="3357720" y="214560"/>
            <a:ext cx="3596760" cy="1118880"/>
          </a:xfrm>
          <a:prstGeom prst="rect">
            <a:avLst/>
          </a:prstGeom>
          <a:ln w="9360">
            <a:noFill/>
          </a:ln>
        </p:spPr>
      </p:pic>
    </p:spTree>
  </p:cSld>
  <p:transition spd="med">
    <p:plus/>
  </p:transition>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3" name="Immagine 3" descr=""/>
          <p:cNvPicPr/>
          <p:nvPr/>
        </p:nvPicPr>
        <p:blipFill>
          <a:blip r:embed="rId1"/>
          <a:stretch/>
        </p:blipFill>
        <p:spPr>
          <a:xfrm>
            <a:off x="863640" y="2881800"/>
            <a:ext cx="8133480" cy="2352600"/>
          </a:xfrm>
          <a:prstGeom prst="rect">
            <a:avLst/>
          </a:prstGeom>
          <a:ln>
            <a:noFill/>
          </a:ln>
        </p:spPr>
      </p:pic>
      <p:sp>
        <p:nvSpPr>
          <p:cNvPr id="404" name="CustomShape 1"/>
          <p:cNvSpPr/>
          <p:nvPr/>
        </p:nvSpPr>
        <p:spPr>
          <a:xfrm>
            <a:off x="864000" y="1368000"/>
            <a:ext cx="4236120" cy="432000"/>
          </a:xfrm>
          <a:prstGeom prst="rect">
            <a:avLst/>
          </a:prstGeom>
          <a:noFill/>
          <a:ln>
            <a:noFill/>
          </a:ln>
        </p:spPr>
        <p:style>
          <a:lnRef idx="0"/>
          <a:fillRef idx="0"/>
          <a:effectRef idx="0"/>
          <a:fontRef idx="minor"/>
        </p:style>
        <p:txBody>
          <a:bodyPr lIns="90000" rIns="90000" tIns="45000" bIns="45000"/>
          <a:p>
            <a:pPr>
              <a:lnSpc>
                <a:spcPct val="100000"/>
              </a:lnSpc>
            </a:pPr>
            <a:r>
              <a:rPr b="0" lang="it-IT" sz="2400" spc="-1" strike="noStrike">
                <a:solidFill>
                  <a:srgbClr val="0d1f63"/>
                </a:solidFill>
                <a:latin typeface="Calibri"/>
                <a:ea typeface="DejaVu Sans"/>
              </a:rPr>
              <a:t>    </a:t>
            </a:r>
            <a:r>
              <a:rPr b="1" lang="it-IT" sz="2400" spc="-1" strike="noStrike">
                <a:solidFill>
                  <a:srgbClr val="0d1f63"/>
                </a:solidFill>
                <a:latin typeface="Calibri"/>
                <a:ea typeface="DejaVu Sans"/>
              </a:rPr>
              <a:t>Calderara</a:t>
            </a:r>
            <a:r>
              <a:rPr b="0" lang="it-IT" sz="2400" spc="-1" strike="noStrike">
                <a:solidFill>
                  <a:srgbClr val="0d1f63"/>
                </a:solidFill>
                <a:latin typeface="Calibri"/>
                <a:ea typeface="DejaVu Sans"/>
              </a:rPr>
              <a:t>: </a:t>
            </a:r>
            <a:r>
              <a:rPr b="1" lang="it-IT" sz="2400" spc="-1" strike="noStrike">
                <a:solidFill>
                  <a:srgbClr val="0d1f63"/>
                </a:solidFill>
                <a:latin typeface="Calibri"/>
                <a:ea typeface="DejaVu Sans"/>
              </a:rPr>
              <a:t>alcune dinamiche </a:t>
            </a:r>
            <a:endParaRPr b="0" lang="it-IT" sz="2400" spc="-1" strike="noStrike">
              <a:latin typeface="Arial"/>
            </a:endParaRPr>
          </a:p>
        </p:txBody>
      </p:sp>
      <p:pic>
        <p:nvPicPr>
          <p:cNvPr id="405" name="Picture 134" descr=""/>
          <p:cNvPicPr/>
          <p:nvPr/>
        </p:nvPicPr>
        <p:blipFill>
          <a:blip r:embed="rId2"/>
          <a:stretch/>
        </p:blipFill>
        <p:spPr>
          <a:xfrm>
            <a:off x="3384720" y="204480"/>
            <a:ext cx="3597120" cy="1119240"/>
          </a:xfrm>
          <a:prstGeom prst="rect">
            <a:avLst/>
          </a:prstGeom>
          <a:ln w="9360">
            <a:noFill/>
          </a:ln>
        </p:spPr>
      </p:pic>
    </p:spTree>
  </p:cSld>
  <p:transition spd="med">
    <p:plus/>
  </p:transition>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CustomShape 1"/>
          <p:cNvSpPr/>
          <p:nvPr/>
        </p:nvSpPr>
        <p:spPr>
          <a:xfrm>
            <a:off x="755640" y="765000"/>
            <a:ext cx="7921080" cy="1139400"/>
          </a:xfrm>
          <a:prstGeom prst="rect">
            <a:avLst/>
          </a:prstGeom>
          <a:noFill/>
          <a:ln w="9360">
            <a:noFill/>
          </a:ln>
        </p:spPr>
        <p:style>
          <a:lnRef idx="0"/>
          <a:fillRef idx="0"/>
          <a:effectRef idx="0"/>
          <a:fontRef idx="minor"/>
        </p:style>
        <p:txBody>
          <a:bodyPr lIns="90000" rIns="90000" tIns="45000" bIns="45000" anchor="b"/>
          <a:p>
            <a:pPr>
              <a:lnSpc>
                <a:spcPct val="100000"/>
              </a:lnSpc>
            </a:pPr>
            <a:r>
              <a:rPr b="0" lang="it-IT" sz="2400" spc="-1" strike="noStrike">
                <a:solidFill>
                  <a:srgbClr val="0033cc"/>
                </a:solidFill>
                <a:latin typeface="Garamond"/>
                <a:ea typeface="DejaVu Sans"/>
              </a:rPr>
              <a:t>    </a:t>
            </a:r>
            <a:r>
              <a:rPr b="1" lang="it-IT" sz="2400" spc="-1" strike="noStrike">
                <a:solidFill>
                  <a:srgbClr val="0033cc"/>
                </a:solidFill>
                <a:latin typeface="Garamond"/>
                <a:ea typeface="DejaVu Sans"/>
              </a:rPr>
              <a:t>Calderara</a:t>
            </a:r>
            <a:r>
              <a:rPr b="0" lang="it-IT" sz="2400" spc="-1" strike="noStrike">
                <a:solidFill>
                  <a:srgbClr val="0033cc"/>
                </a:solidFill>
                <a:latin typeface="Garamond"/>
                <a:ea typeface="DejaVu Sans"/>
              </a:rPr>
              <a:t>: </a:t>
            </a:r>
            <a:r>
              <a:rPr b="1" lang="it-IT" sz="2400" spc="-1" strike="noStrike">
                <a:solidFill>
                  <a:srgbClr val="0033cc"/>
                </a:solidFill>
                <a:latin typeface="Garamond"/>
                <a:ea typeface="DejaVu Sans"/>
              </a:rPr>
              <a:t>alcune dinamiche </a:t>
            </a:r>
            <a:endParaRPr b="0" lang="it-IT" sz="2400" spc="-1" strike="noStrike">
              <a:latin typeface="Arial"/>
            </a:endParaRPr>
          </a:p>
        </p:txBody>
      </p:sp>
      <p:pic>
        <p:nvPicPr>
          <p:cNvPr id="407" name="Picture 134" descr=""/>
          <p:cNvPicPr/>
          <p:nvPr/>
        </p:nvPicPr>
        <p:blipFill>
          <a:blip r:embed="rId1"/>
          <a:stretch/>
        </p:blipFill>
        <p:spPr>
          <a:xfrm>
            <a:off x="3357720" y="214200"/>
            <a:ext cx="3596760" cy="1118880"/>
          </a:xfrm>
          <a:prstGeom prst="rect">
            <a:avLst/>
          </a:prstGeom>
          <a:ln w="9360">
            <a:noFill/>
          </a:ln>
        </p:spPr>
      </p:pic>
      <p:pic>
        <p:nvPicPr>
          <p:cNvPr id="408" name="Immagine 3" descr=""/>
          <p:cNvPicPr/>
          <p:nvPr/>
        </p:nvPicPr>
        <p:blipFill>
          <a:blip r:embed="rId2"/>
          <a:stretch/>
        </p:blipFill>
        <p:spPr>
          <a:xfrm>
            <a:off x="842760" y="1546200"/>
            <a:ext cx="8227440" cy="5076000"/>
          </a:xfrm>
          <a:prstGeom prst="rect">
            <a:avLst/>
          </a:prstGeom>
          <a:ln>
            <a:noFill/>
          </a:ln>
        </p:spPr>
      </p:pic>
    </p:spTree>
  </p:cSld>
  <p:transition spd="med">
    <p:plus/>
  </p:transition>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9" name="Immagine 3" descr=""/>
          <p:cNvPicPr/>
          <p:nvPr/>
        </p:nvPicPr>
        <p:blipFill>
          <a:blip r:embed="rId1"/>
          <a:stretch/>
        </p:blipFill>
        <p:spPr>
          <a:xfrm rot="21597000">
            <a:off x="918720" y="1410120"/>
            <a:ext cx="8114760" cy="4993920"/>
          </a:xfrm>
          <a:prstGeom prst="rect">
            <a:avLst/>
          </a:prstGeom>
          <a:ln>
            <a:noFill/>
          </a:ln>
        </p:spPr>
      </p:pic>
      <p:pic>
        <p:nvPicPr>
          <p:cNvPr id="410" name="Picture 134" descr=""/>
          <p:cNvPicPr/>
          <p:nvPr/>
        </p:nvPicPr>
        <p:blipFill>
          <a:blip r:embed="rId2"/>
          <a:stretch/>
        </p:blipFill>
        <p:spPr>
          <a:xfrm>
            <a:off x="3358080" y="288000"/>
            <a:ext cx="3597120" cy="1119240"/>
          </a:xfrm>
          <a:prstGeom prst="rect">
            <a:avLst/>
          </a:prstGeom>
          <a:ln w="9360">
            <a:noFill/>
          </a:ln>
        </p:spPr>
      </p:pic>
    </p:spTree>
  </p:cSld>
  <p:transition spd="med">
    <p:plus/>
  </p:transition>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1" name="Immagine 1" descr=""/>
          <p:cNvPicPr/>
          <p:nvPr/>
        </p:nvPicPr>
        <p:blipFill>
          <a:blip r:embed="rId1"/>
          <a:stretch/>
        </p:blipFill>
        <p:spPr>
          <a:xfrm>
            <a:off x="781200" y="1624680"/>
            <a:ext cx="8260920" cy="5090760"/>
          </a:xfrm>
          <a:prstGeom prst="rect">
            <a:avLst/>
          </a:prstGeom>
          <a:ln>
            <a:noFill/>
          </a:ln>
        </p:spPr>
      </p:pic>
      <p:pic>
        <p:nvPicPr>
          <p:cNvPr id="412" name="Picture 134" descr=""/>
          <p:cNvPicPr/>
          <p:nvPr/>
        </p:nvPicPr>
        <p:blipFill>
          <a:blip r:embed="rId2"/>
          <a:stretch/>
        </p:blipFill>
        <p:spPr>
          <a:xfrm>
            <a:off x="3384720" y="204480"/>
            <a:ext cx="3597120" cy="1119240"/>
          </a:xfrm>
          <a:prstGeom prst="rect">
            <a:avLst/>
          </a:prstGeom>
          <a:ln w="9360">
            <a:noFill/>
          </a:ln>
        </p:spPr>
      </p:pic>
    </p:spTree>
  </p:cSld>
  <p:transition spd="med">
    <p:plus/>
  </p:transition>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CustomShape 1"/>
          <p:cNvSpPr/>
          <p:nvPr/>
        </p:nvSpPr>
        <p:spPr>
          <a:xfrm>
            <a:off x="755640" y="836640"/>
            <a:ext cx="7598880" cy="1139400"/>
          </a:xfrm>
          <a:prstGeom prst="rect">
            <a:avLst/>
          </a:prstGeom>
          <a:noFill/>
          <a:ln w="9360">
            <a:noFill/>
          </a:ln>
        </p:spPr>
        <p:style>
          <a:lnRef idx="0"/>
          <a:fillRef idx="0"/>
          <a:effectRef idx="0"/>
          <a:fontRef idx="minor"/>
        </p:style>
        <p:txBody>
          <a:bodyPr lIns="90000" rIns="90000" tIns="45000" bIns="45000" anchor="b"/>
          <a:p>
            <a:pPr>
              <a:lnSpc>
                <a:spcPct val="100000"/>
              </a:lnSpc>
            </a:pPr>
            <a:r>
              <a:rPr b="1" lang="it-IT" sz="2400" spc="-1" strike="noStrike">
                <a:solidFill>
                  <a:srgbClr val="21409a"/>
                </a:solidFill>
                <a:latin typeface="Calibri"/>
                <a:ea typeface="DejaVu Sans"/>
              </a:rPr>
              <a:t>Azioni previste all’interno del contesto descritto</a:t>
            </a:r>
            <a:endParaRPr b="0" lang="it-IT" sz="2400" spc="-1" strike="noStrike">
              <a:latin typeface="Arial"/>
            </a:endParaRPr>
          </a:p>
        </p:txBody>
      </p:sp>
      <p:sp>
        <p:nvSpPr>
          <p:cNvPr id="414" name="CustomShape 2"/>
          <p:cNvSpPr/>
          <p:nvPr/>
        </p:nvSpPr>
        <p:spPr>
          <a:xfrm rot="21088800">
            <a:off x="836640" y="2361240"/>
            <a:ext cx="7689600" cy="3720600"/>
          </a:xfrm>
          <a:prstGeom prst="rect">
            <a:avLst/>
          </a:prstGeom>
          <a:noFill/>
          <a:ln w="9360">
            <a:noFill/>
          </a:ln>
        </p:spPr>
        <p:style>
          <a:lnRef idx="0"/>
          <a:fillRef idx="0"/>
          <a:effectRef idx="0"/>
          <a:fontRef idx="minor"/>
        </p:style>
        <p:txBody>
          <a:bodyPr lIns="90000" rIns="90000" tIns="45000" bIns="45000"/>
          <a:p>
            <a:pPr marL="343080" indent="-337680" algn="ctr">
              <a:lnSpc>
                <a:spcPct val="100000"/>
              </a:lnSpc>
            </a:pPr>
            <a:endParaRPr b="0" lang="it-IT" sz="1800" spc="-1" strike="noStrike">
              <a:latin typeface="Arial"/>
            </a:endParaRPr>
          </a:p>
          <a:p>
            <a:pPr marL="343080" indent="-337680" algn="ctr">
              <a:lnSpc>
                <a:spcPct val="100000"/>
              </a:lnSpc>
            </a:pPr>
            <a:endParaRPr b="0" lang="it-IT" sz="1800" spc="-1" strike="noStrike">
              <a:latin typeface="Arial"/>
            </a:endParaRPr>
          </a:p>
        </p:txBody>
      </p:sp>
      <p:pic>
        <p:nvPicPr>
          <p:cNvPr id="415" name="Picture 18" descr=""/>
          <p:cNvPicPr/>
          <p:nvPr/>
        </p:nvPicPr>
        <p:blipFill>
          <a:blip r:embed="rId1"/>
          <a:stretch/>
        </p:blipFill>
        <p:spPr>
          <a:xfrm>
            <a:off x="3357720" y="214200"/>
            <a:ext cx="3596760" cy="1118880"/>
          </a:xfrm>
          <a:prstGeom prst="rect">
            <a:avLst/>
          </a:prstGeom>
          <a:ln w="9360">
            <a:noFill/>
          </a:ln>
        </p:spPr>
      </p:pic>
      <p:sp>
        <p:nvSpPr>
          <p:cNvPr id="416" name="CustomShape 3"/>
          <p:cNvSpPr/>
          <p:nvPr/>
        </p:nvSpPr>
        <p:spPr>
          <a:xfrm>
            <a:off x="1944000" y="2952000"/>
            <a:ext cx="71640" cy="601920"/>
          </a:xfrm>
          <a:prstGeom prst="rect">
            <a:avLst/>
          </a:prstGeom>
          <a:noFill/>
          <a:ln>
            <a:noFill/>
          </a:ln>
        </p:spPr>
        <p:style>
          <a:lnRef idx="0"/>
          <a:fillRef idx="0"/>
          <a:effectRef idx="0"/>
          <a:fontRef idx="minor"/>
        </p:style>
        <p:txBody>
          <a:bodyPr lIns="90000" rIns="90000" tIns="45000" bIns="45000"/>
          <a:p>
            <a:endParaRPr b="0" lang="it-IT" sz="1800" spc="-1" strike="noStrike">
              <a:latin typeface="Arial"/>
            </a:endParaRPr>
          </a:p>
          <a:p>
            <a:endParaRPr b="0" lang="it-IT" sz="1800" spc="-1" strike="noStrike">
              <a:latin typeface="Arial"/>
            </a:endParaRPr>
          </a:p>
        </p:txBody>
      </p:sp>
      <p:sp>
        <p:nvSpPr>
          <p:cNvPr id="417" name="CustomShape 4"/>
          <p:cNvSpPr/>
          <p:nvPr/>
        </p:nvSpPr>
        <p:spPr>
          <a:xfrm>
            <a:off x="2376000" y="2952000"/>
            <a:ext cx="5327640" cy="28796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4000" spc="-1" strike="noStrike">
                <a:solidFill>
                  <a:srgbClr val="21409a"/>
                </a:solidFill>
                <a:latin typeface="Calibri"/>
              </a:rPr>
              <a:t>Obiettivi strategici </a:t>
            </a:r>
            <a:endParaRPr b="0" lang="it-IT" sz="4000" spc="-1" strike="noStrike">
              <a:latin typeface="Arial"/>
            </a:endParaRPr>
          </a:p>
          <a:p>
            <a:pPr algn="ctr">
              <a:lnSpc>
                <a:spcPct val="100000"/>
              </a:lnSpc>
            </a:pPr>
            <a:endParaRPr b="0" lang="it-IT" sz="4000" spc="-1" strike="noStrike">
              <a:latin typeface="Arial"/>
            </a:endParaRPr>
          </a:p>
          <a:p>
            <a:pPr algn="ctr">
              <a:lnSpc>
                <a:spcPct val="100000"/>
              </a:lnSpc>
            </a:pPr>
            <a:r>
              <a:rPr b="0" lang="it-IT" sz="4000" spc="-1" strike="noStrike">
                <a:solidFill>
                  <a:srgbClr val="21409a"/>
                </a:solidFill>
                <a:latin typeface="Calibri"/>
              </a:rPr>
              <a:t>e</a:t>
            </a:r>
            <a:endParaRPr b="0" lang="it-IT" sz="4000" spc="-1" strike="noStrike">
              <a:latin typeface="Arial"/>
            </a:endParaRPr>
          </a:p>
          <a:p>
            <a:pPr algn="ctr">
              <a:lnSpc>
                <a:spcPct val="100000"/>
              </a:lnSpc>
            </a:pPr>
            <a:endParaRPr b="0" lang="it-IT" sz="4000" spc="-1" strike="noStrike">
              <a:latin typeface="Arial"/>
            </a:endParaRPr>
          </a:p>
          <a:p>
            <a:pPr algn="ctr">
              <a:lnSpc>
                <a:spcPct val="100000"/>
              </a:lnSpc>
            </a:pPr>
            <a:r>
              <a:rPr b="0" lang="it-IT" sz="4000" spc="-1" strike="noStrike">
                <a:solidFill>
                  <a:srgbClr val="21409a"/>
                </a:solidFill>
                <a:latin typeface="Calibri"/>
              </a:rPr>
              <a:t>Obiettivi di sviluppo</a:t>
            </a:r>
            <a:endParaRPr b="0" lang="it-IT" sz="4000" spc="-1" strike="noStrike">
              <a:latin typeface="Arial"/>
            </a:endParaRPr>
          </a:p>
        </p:txBody>
      </p:sp>
    </p:spTree>
  </p:cSld>
  <p:transition spd="med">
    <p:plus/>
  </p:transition>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Capsules</Template>
  <TotalTime>4251</TotalTime>
  <Application>LibreOffice/5.4.7.2$Windows_x86 LibreOffice_project/c838ef25c16710f8838b1faec480ebba495259d0</Application>
  <Words>1827</Words>
  <Paragraphs>586</Paragraphs>
  <Company>CCR</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2011-02-17T17:57:33Z</dcterms:created>
  <dc:creator>barbara.tucci</dc:creator>
  <dc:description/>
  <dc:language>it-IT</dc:language>
  <cp:lastModifiedBy/>
  <cp:lastPrinted>2019-11-27T12:57:55Z</cp:lastPrinted>
  <dcterms:modified xsi:type="dcterms:W3CDTF">2019-11-28T15:31:43Z</dcterms:modified>
  <cp:revision>289</cp:revision>
  <dc:subject/>
  <dc:title>Diapositiva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CCR</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27</vt:i4>
  </property>
  <property fmtid="{D5CDD505-2E9C-101B-9397-08002B2CF9AE}" pid="9" name="PresentationFormat">
    <vt:lpwstr>Presentazione su schermo (4:3)</vt:lpwstr>
  </property>
  <property fmtid="{D5CDD505-2E9C-101B-9397-08002B2CF9AE}" pid="10" name="ScaleCrop">
    <vt:bool>0</vt:bool>
  </property>
  <property fmtid="{D5CDD505-2E9C-101B-9397-08002B2CF9AE}" pid="11" name="ShareDoc">
    <vt:bool>0</vt:bool>
  </property>
  <property fmtid="{D5CDD505-2E9C-101B-9397-08002B2CF9AE}" pid="12" name="Slides">
    <vt:i4>34</vt:i4>
  </property>
</Properties>
</file>